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312292225814333"/>
          <c:y val="0.19813858603552181"/>
          <c:w val="0.3218303952665611"/>
          <c:h val="0.726639200947707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CCCC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CCECFF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1902696870806393E-2"/>
                  <c:y val="8.91449438939704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3.5588477491765288E-4"/>
                  <c:y val="-2.93819352464652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3.1365133585458095E-2"/>
                  <c:y val="-3.826120264557494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1.738204014863682E-3"/>
                  <c:y val="8.228245934747220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1.0127199961041965E-2"/>
                  <c:y val="1.218205577013024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2.2572753932716887E-2"/>
                  <c:y val="-9.185725238322572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6"/>
              <c:layout>
                <c:manualLayout>
                  <c:x val="-4.1611307207288742E-2"/>
                  <c:y val="8.9024883629878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Sheet1!$A$2:$A$7</c:f>
              <c:strCache>
                <c:ptCount val="6"/>
                <c:pt idx="0">
                  <c:v>Definitely Heller</c:v>
                </c:pt>
                <c:pt idx="1">
                  <c:v>Probably Heller</c:v>
                </c:pt>
                <c:pt idx="2">
                  <c:v>Probably Berkley</c:v>
                </c:pt>
                <c:pt idx="3">
                  <c:v>Definitely Berkley</c:v>
                </c:pt>
                <c:pt idx="4">
                  <c:v>Undecided </c:v>
                </c:pt>
                <c:pt idx="5">
                  <c:v>Refused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0.35</c:v>
                </c:pt>
                <c:pt idx="1">
                  <c:v>0.13</c:v>
                </c:pt>
                <c:pt idx="2">
                  <c:v>0.13</c:v>
                </c:pt>
                <c:pt idx="3">
                  <c:v>0.28999999999999998</c:v>
                </c:pt>
                <c:pt idx="4">
                  <c:v>0.09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"/>
          <c:y val="4.0359023830630877E-2"/>
          <c:w val="1"/>
          <c:h val="0.71324242582259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Heller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GOP                                                             (36%)</c:v>
                </c:pt>
                <c:pt idx="1">
                  <c:v>Ind                                                                          (19%)</c:v>
                </c:pt>
                <c:pt idx="2">
                  <c:v>Dem                                                                 (41%)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0.85</c:v>
                </c:pt>
                <c:pt idx="1">
                  <c:v>0.52</c:v>
                </c:pt>
                <c:pt idx="2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Berkley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GOP                                                             (36%)</c:v>
                </c:pt>
                <c:pt idx="1">
                  <c:v>Ind                                                                          (19%)</c:v>
                </c:pt>
                <c:pt idx="2">
                  <c:v>Dem                                                                 (41%)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0.08</c:v>
                </c:pt>
                <c:pt idx="1">
                  <c:v>0.23</c:v>
                </c:pt>
                <c:pt idx="2">
                  <c:v>0.82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1202432"/>
        <c:axId val="132628480"/>
      </c:barChart>
      <c:catAx>
        <c:axId val="13120243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noFill/>
          </a:ln>
        </c:spPr>
        <c:crossAx val="132628480"/>
        <c:crosses val="autoZero"/>
        <c:auto val="1"/>
        <c:lblAlgn val="ctr"/>
        <c:lblOffset val="1"/>
        <c:noMultiLvlLbl val="0"/>
      </c:catAx>
      <c:valAx>
        <c:axId val="1326284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312024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4002668416447979"/>
          <c:y val="0.89586066642331963"/>
          <c:w val="0.33108038057742817"/>
          <c:h val="6.5569953590238303E-2"/>
        </c:manualLayout>
      </c:layout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"/>
          <c:y val="4.0359023830630877E-2"/>
          <c:w val="1"/>
          <c:h val="0.71324242582259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Heller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Clark
(66%)</c:v>
                </c:pt>
                <c:pt idx="1">
                  <c:v>Washoe
(20%)</c:v>
                </c:pt>
                <c:pt idx="2">
                  <c:v>Rural
(14%)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</c:v>
                </c:pt>
                <c:pt idx="1">
                  <c:v>0.53</c:v>
                </c:pt>
                <c:pt idx="2">
                  <c:v>0.69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Berkley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Clark
(66%)</c:v>
                </c:pt>
                <c:pt idx="1">
                  <c:v>Washoe
(20%)</c:v>
                </c:pt>
                <c:pt idx="2">
                  <c:v>Rural
(14%)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0.48</c:v>
                </c:pt>
                <c:pt idx="1">
                  <c:v>0.36</c:v>
                </c:pt>
                <c:pt idx="2">
                  <c:v>0.22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7190528"/>
        <c:axId val="147192832"/>
      </c:barChart>
      <c:catAx>
        <c:axId val="1471905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noFill/>
          </a:ln>
        </c:spPr>
        <c:crossAx val="147192832"/>
        <c:crosses val="autoZero"/>
        <c:auto val="1"/>
        <c:lblAlgn val="ctr"/>
        <c:lblOffset val="1"/>
        <c:noMultiLvlLbl val="0"/>
      </c:catAx>
      <c:valAx>
        <c:axId val="1471928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471905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4002668416447979"/>
          <c:y val="0.89586066642331963"/>
          <c:w val="0.33108038057742817"/>
          <c:h val="6.5569953590238303E-2"/>
        </c:manualLayout>
      </c:layout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"/>
          <c:y val="4.0359023830630877E-2"/>
          <c:w val="1"/>
          <c:h val="0.71324242582259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Heller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Men 18-49
(18%)</c:v>
                </c:pt>
                <c:pt idx="1">
                  <c:v>Men 50+
(28%)</c:v>
                </c:pt>
                <c:pt idx="2">
                  <c:v>Women 18-49
(27%)</c:v>
                </c:pt>
                <c:pt idx="3">
                  <c:v>Women 50+
(23%)</c:v>
                </c:pt>
                <c:pt idx="4">
                  <c:v>65+
(22%)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0.44</c:v>
                </c:pt>
                <c:pt idx="1">
                  <c:v>0.53</c:v>
                </c:pt>
                <c:pt idx="2">
                  <c:v>0.43</c:v>
                </c:pt>
                <c:pt idx="3">
                  <c:v>0.47</c:v>
                </c:pt>
                <c:pt idx="4">
                  <c:v>0.47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Berkley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Men 18-49
(18%)</c:v>
                </c:pt>
                <c:pt idx="1">
                  <c:v>Men 50+
(28%)</c:v>
                </c:pt>
                <c:pt idx="2">
                  <c:v>Women 18-49
(27%)</c:v>
                </c:pt>
                <c:pt idx="3">
                  <c:v>Women 50+
(23%)</c:v>
                </c:pt>
                <c:pt idx="4">
                  <c:v>65+
(22%)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</c:v>
                </c:pt>
                <c:pt idx="1">
                  <c:v>0.41</c:v>
                </c:pt>
                <c:pt idx="2">
                  <c:v>0.46</c:v>
                </c:pt>
                <c:pt idx="3">
                  <c:v>0.44</c:v>
                </c:pt>
                <c:pt idx="4">
                  <c:v>0.49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442176"/>
        <c:axId val="155494272"/>
      </c:barChart>
      <c:catAx>
        <c:axId val="15544217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noFill/>
          </a:ln>
        </c:spPr>
        <c:crossAx val="155494272"/>
        <c:crosses val="autoZero"/>
        <c:auto val="1"/>
        <c:lblAlgn val="ctr"/>
        <c:lblOffset val="1"/>
        <c:noMultiLvlLbl val="0"/>
      </c:catAx>
      <c:valAx>
        <c:axId val="1554942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5544217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4002668416447979"/>
          <c:y val="0.89586066642331963"/>
          <c:w val="0.33108038057742817"/>
          <c:h val="6.5569953590238303E-2"/>
        </c:manualLayout>
      </c:layout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00B76-16D6-40A8-A313-B419741591C9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8CB23-555D-4255-B4E3-3A6FC474B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03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3C017-53F8-4AE0-9AE4-F869194BB69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3C017-53F8-4AE0-9AE4-F869194BB69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3C017-53F8-4AE0-9AE4-F869194BB69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8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39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9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92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13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4144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71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52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009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970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24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46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3566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13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5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079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2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5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7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45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080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800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900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62" name="Rectangle 2"/>
          <p:cNvSpPr>
            <a:spLocks noChangeArrowheads="1"/>
          </p:cNvSpPr>
          <p:nvPr userDrawn="1"/>
        </p:nvSpPr>
        <p:spPr bwMode="auto">
          <a:xfrm>
            <a:off x="0" y="53340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23363" name="Rectangle 3"/>
          <p:cNvSpPr>
            <a:spLocks noChangeArrowheads="1"/>
          </p:cNvSpPr>
          <p:nvPr userDrawn="1"/>
        </p:nvSpPr>
        <p:spPr bwMode="auto">
          <a:xfrm>
            <a:off x="0" y="457200"/>
            <a:ext cx="9144000" cy="152400"/>
          </a:xfrm>
          <a:prstGeom prst="rect">
            <a:avLst/>
          </a:prstGeom>
          <a:solidFill>
            <a:srgbClr val="249DF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23364" name="Rectangle 4"/>
          <p:cNvSpPr>
            <a:spLocks noChangeArrowheads="1"/>
          </p:cNvSpPr>
          <p:nvPr userDrawn="1"/>
        </p:nvSpPr>
        <p:spPr bwMode="auto">
          <a:xfrm>
            <a:off x="0" y="6248400"/>
            <a:ext cx="9144000" cy="152400"/>
          </a:xfrm>
          <a:prstGeom prst="rect">
            <a:avLst/>
          </a:prstGeom>
          <a:solidFill>
            <a:srgbClr val="249DF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23378" name="Rectangle 18"/>
          <p:cNvSpPr>
            <a:spLocks noChangeArrowheads="1"/>
          </p:cNvSpPr>
          <p:nvPr userDrawn="1"/>
        </p:nvSpPr>
        <p:spPr bwMode="auto">
          <a:xfrm>
            <a:off x="0" y="0"/>
            <a:ext cx="2743200" cy="6858000"/>
          </a:xfrm>
          <a:prstGeom prst="rect">
            <a:avLst/>
          </a:prstGeom>
          <a:solidFill>
            <a:srgbClr val="19004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0" name="Picture 19" descr="POSnew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" y="5626100"/>
            <a:ext cx="1676400" cy="1079500"/>
          </a:xfrm>
          <a:prstGeom prst="rect">
            <a:avLst/>
          </a:prstGeom>
          <a:solidFill>
            <a:srgbClr val="5B83BE"/>
          </a:solidFill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31" name="Picture 20" descr="POSnew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" y="5626100"/>
            <a:ext cx="1676400" cy="1079500"/>
          </a:xfrm>
          <a:prstGeom prst="rect">
            <a:avLst/>
          </a:prstGeom>
          <a:solidFill>
            <a:srgbClr val="5B83BE"/>
          </a:solidFill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32" name="Picture 30" descr="NV outdoors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2400" y="228600"/>
            <a:ext cx="2438400" cy="1687513"/>
          </a:xfrm>
          <a:prstGeom prst="rect">
            <a:avLst/>
          </a:prstGeom>
          <a:noFill/>
          <a:ln w="9525">
            <a:solidFill>
              <a:srgbClr val="249DF9"/>
            </a:solidFill>
            <a:miter lim="800000"/>
            <a:headEnd/>
            <a:tailEnd/>
          </a:ln>
        </p:spPr>
      </p:pic>
      <p:pic>
        <p:nvPicPr>
          <p:cNvPr id="1033" name="Picture 31" descr="Las Vegas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1981200"/>
            <a:ext cx="2438400" cy="1676400"/>
          </a:xfrm>
          <a:prstGeom prst="rect">
            <a:avLst/>
          </a:prstGeom>
          <a:noFill/>
          <a:ln w="9525">
            <a:solidFill>
              <a:srgbClr val="249DF9"/>
            </a:solidFill>
            <a:miter lim="800000"/>
            <a:headEnd/>
            <a:tailEnd/>
          </a:ln>
        </p:spPr>
      </p:pic>
      <p:pic>
        <p:nvPicPr>
          <p:cNvPr id="1034" name="Picture 32" descr="tahoe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2400" y="3733800"/>
            <a:ext cx="2438400" cy="1676400"/>
          </a:xfrm>
          <a:prstGeom prst="rect">
            <a:avLst/>
          </a:prstGeom>
          <a:noFill/>
          <a:ln w="9525">
            <a:solidFill>
              <a:srgbClr val="249DF9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174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900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ChangeArrowheads="1"/>
          </p:cNvSpPr>
          <p:nvPr userDrawn="1"/>
        </p:nvSpPr>
        <p:spPr bwMode="auto">
          <a:xfrm>
            <a:off x="0" y="164575"/>
            <a:ext cx="9144000" cy="640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25411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249DF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 userDrawn="1"/>
        </p:nvSpPr>
        <p:spPr bwMode="auto">
          <a:xfrm>
            <a:off x="228600" y="6629400"/>
            <a:ext cx="4876800" cy="190500"/>
          </a:xfrm>
          <a:prstGeom prst="rect">
            <a:avLst/>
          </a:prstGeom>
          <a:noFill/>
          <a:ln>
            <a:noFill/>
          </a:ln>
        </p:spPr>
        <p:txBody>
          <a:bodyPr wrap="none" fromWordArt="1" anchor="ctr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Impact"/>
              </a:rPr>
              <a:t>RAN Nevada Statewide Survey –September 14-15, 2011</a:t>
            </a:r>
          </a:p>
        </p:txBody>
      </p:sp>
      <p:sp>
        <p:nvSpPr>
          <p:cNvPr id="1425414" name="Text Box 6"/>
          <p:cNvSpPr txBox="1">
            <a:spLocks noChangeArrowheads="1"/>
          </p:cNvSpPr>
          <p:nvPr userDrawn="1"/>
        </p:nvSpPr>
        <p:spPr bwMode="gray">
          <a:xfrm>
            <a:off x="8305800" y="65532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fld id="{42DCE169-0BBA-449F-9B5E-527E9D8E748E}" type="slidenum">
              <a:rPr lang="en-US" sz="1400" b="1" i="1">
                <a:solidFill>
                  <a:srgbClr val="FFFFFF"/>
                </a:solidFill>
              </a:rPr>
              <a:pPr algn="r" fontAlgn="base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8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3352800" y="2133600"/>
            <a:ext cx="52578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190049"/>
                  </a:solidFill>
                  <a:round/>
                  <a:headEnd/>
                  <a:tailEnd/>
                </a:ln>
                <a:solidFill>
                  <a:srgbClr val="249DF9"/>
                </a:solidFill>
                <a:effectLst>
                  <a:outerShdw dist="35921" dir="2700000" algn="ctr" rotWithShape="0">
                    <a:srgbClr val="000000"/>
                  </a:outerShdw>
                </a:effectLst>
                <a:latin typeface="Times New Roman"/>
                <a:cs typeface="Times New Roman"/>
              </a:rPr>
              <a:t>Ballot Test</a:t>
            </a:r>
          </a:p>
        </p:txBody>
      </p:sp>
    </p:spTree>
    <p:extLst>
      <p:ext uri="{BB962C8B-B14F-4D97-AF65-F5344CB8AC3E}">
        <p14:creationId xmlns:p14="http://schemas.microsoft.com/office/powerpoint/2010/main" val="33390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1656869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“While I know it is a long way off, if the election for U.S. Senate were being held today, for whom would you vote if the candidates were Dean Heller, Republican, and Shelley Berkley, Democrat?”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894858816"/>
              </p:ext>
            </p:extLst>
          </p:nvPr>
        </p:nvGraphicFramePr>
        <p:xfrm>
          <a:off x="-658675" y="2008015"/>
          <a:ext cx="10492160" cy="4647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0" y="23680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race is close on the initial ballot. </a:t>
            </a:r>
          </a:p>
          <a:p>
            <a:pPr algn="ctr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Heller has stronger intensity of support.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349353"/>
            <a:ext cx="17526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Total Heller:    48%</a:t>
            </a:r>
          </a:p>
          <a:p>
            <a:r>
              <a:rPr lang="en-US" sz="1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Total Berkley: 42%</a:t>
            </a:r>
          </a:p>
        </p:txBody>
      </p:sp>
    </p:spTree>
    <p:extLst>
      <p:ext uri="{BB962C8B-B14F-4D97-AF65-F5344CB8AC3E}">
        <p14:creationId xmlns:p14="http://schemas.microsoft.com/office/powerpoint/2010/main" val="377818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27"/>
          <p:cNvSpPr>
            <a:spLocks noChangeArrowheads="1"/>
          </p:cNvSpPr>
          <p:nvPr/>
        </p:nvSpPr>
        <p:spPr bwMode="auto">
          <a:xfrm>
            <a:off x="0" y="1777585"/>
            <a:ext cx="914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000000"/>
                </a:solidFill>
                <a:latin typeface="Times New Roman" pitchFamily="18" charset="0"/>
              </a:rPr>
              <a:t>Senate Ballot by Party</a:t>
            </a:r>
            <a:endParaRPr lang="en-US" dirty="0"/>
          </a:p>
        </p:txBody>
      </p:sp>
      <p:sp>
        <p:nvSpPr>
          <p:cNvPr id="16" name="Rectangle 127"/>
          <p:cNvSpPr>
            <a:spLocks noChangeArrowheads="1"/>
          </p:cNvSpPr>
          <p:nvPr/>
        </p:nvSpPr>
        <p:spPr bwMode="auto">
          <a:xfrm>
            <a:off x="0" y="255298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Heller has strong support from Independent voters.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7716393"/>
              </p:ext>
            </p:extLst>
          </p:nvPr>
        </p:nvGraphicFramePr>
        <p:xfrm>
          <a:off x="0" y="2819400"/>
          <a:ext cx="9144000" cy="383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963480" y="2545148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-68%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98459" y="2530044"/>
            <a:ext cx="646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+77%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04721" y="2530581"/>
            <a:ext cx="674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+29%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95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27"/>
          <p:cNvSpPr>
            <a:spLocks noChangeArrowheads="1"/>
          </p:cNvSpPr>
          <p:nvPr/>
        </p:nvSpPr>
        <p:spPr bwMode="auto">
          <a:xfrm>
            <a:off x="0" y="1777585"/>
            <a:ext cx="914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000000"/>
                </a:solidFill>
                <a:latin typeface="Times New Roman" pitchFamily="18" charset="0"/>
              </a:rPr>
              <a:t>Senate Ballot by Region</a:t>
            </a:r>
            <a:endParaRPr lang="en-US" dirty="0"/>
          </a:p>
        </p:txBody>
      </p:sp>
      <p:sp>
        <p:nvSpPr>
          <p:cNvPr id="16" name="Rectangle 127"/>
          <p:cNvSpPr>
            <a:spLocks noChangeArrowheads="1"/>
          </p:cNvSpPr>
          <p:nvPr/>
        </p:nvSpPr>
        <p:spPr bwMode="auto">
          <a:xfrm>
            <a:off x="0" y="255298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Heller has a sizeable lead in the Washoe and rural regions.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055482795"/>
              </p:ext>
            </p:extLst>
          </p:nvPr>
        </p:nvGraphicFramePr>
        <p:xfrm>
          <a:off x="0" y="2819400"/>
          <a:ext cx="9144000" cy="383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963480" y="2545148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+47%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28478" y="2530044"/>
            <a:ext cx="646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-7%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34740" y="2530581"/>
            <a:ext cx="674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+17%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2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27"/>
          <p:cNvSpPr>
            <a:spLocks noChangeArrowheads="1"/>
          </p:cNvSpPr>
          <p:nvPr/>
        </p:nvSpPr>
        <p:spPr bwMode="auto">
          <a:xfrm>
            <a:off x="0" y="1777585"/>
            <a:ext cx="914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000000"/>
                </a:solidFill>
                <a:latin typeface="Times New Roman" pitchFamily="18" charset="0"/>
              </a:rPr>
              <a:t>Senate Ballot by Gender/Age + Seniors</a:t>
            </a:r>
            <a:endParaRPr lang="en-US" dirty="0"/>
          </a:p>
        </p:txBody>
      </p:sp>
      <p:sp>
        <p:nvSpPr>
          <p:cNvPr id="16" name="Rectangle 127"/>
          <p:cNvSpPr>
            <a:spLocks noChangeArrowheads="1"/>
          </p:cNvSpPr>
          <p:nvPr/>
        </p:nvSpPr>
        <p:spPr bwMode="auto">
          <a:xfrm>
            <a:off x="0" y="255298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The race is tight across gender/age groups. </a:t>
            </a:r>
          </a:p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Heller performs well among older male voters.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955129739"/>
              </p:ext>
            </p:extLst>
          </p:nvPr>
        </p:nvGraphicFramePr>
        <p:xfrm>
          <a:off x="0" y="2819400"/>
          <a:ext cx="9144000" cy="383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598361" y="2521625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-2%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5819" y="2521625"/>
            <a:ext cx="646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+4%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34740" y="2521625"/>
            <a:ext cx="674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-3%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0210800" y="1676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315200" y="2023806"/>
            <a:ext cx="0" cy="40721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96000" y="2521625"/>
            <a:ext cx="646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+3%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0819" y="2521625"/>
            <a:ext cx="646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+12%</a:t>
            </a: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9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533400"/>
            <a:ext cx="9144000" cy="3810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442819" name="Picture 3" descr="POSnew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11675"/>
            <a:ext cx="3124200" cy="20097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76200" y="730250"/>
            <a:ext cx="88392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300" b="1" dirty="0">
                <a:solidFill>
                  <a:srgbClr val="012E58"/>
                </a:solidFill>
                <a:latin typeface="Times New Roman" pitchFamily="18" charset="0"/>
              </a:rPr>
              <a:t>For more information about this presentation or about </a:t>
            </a:r>
            <a:br>
              <a:rPr lang="en-US" sz="2300" b="1" dirty="0">
                <a:solidFill>
                  <a:srgbClr val="012E58"/>
                </a:solidFill>
                <a:latin typeface="Times New Roman" pitchFamily="18" charset="0"/>
              </a:rPr>
            </a:br>
            <a:r>
              <a:rPr lang="en-US" sz="2300" b="1" dirty="0">
                <a:solidFill>
                  <a:srgbClr val="012E58"/>
                </a:solidFill>
                <a:latin typeface="Times New Roman" pitchFamily="18" charset="0"/>
              </a:rPr>
              <a:t>Public Opinion Strategies, please give us a call.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590800" y="5257800"/>
            <a:ext cx="6400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</a:rPr>
              <a:t>214 N. Fayette St.</a:t>
            </a:r>
          </a:p>
          <a:p>
            <a:pPr algn="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</a:rPr>
              <a:t>Alexandria, Virginia 22314</a:t>
            </a:r>
          </a:p>
          <a:p>
            <a:pPr algn="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</a:rPr>
              <a:t>(703) 836-7655 - Phone     </a:t>
            </a:r>
          </a:p>
          <a:p>
            <a:pPr algn="r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</a:rPr>
              <a:t>(703) 836-8117 - Fax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657600" y="44196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FF"/>
                </a:solidFill>
                <a:latin typeface="Times New Roman" pitchFamily="18" charset="0"/>
              </a:rPr>
              <a:t>Turning Questions Into Answers</a:t>
            </a:r>
          </a:p>
        </p:txBody>
      </p:sp>
      <p:sp>
        <p:nvSpPr>
          <p:cNvPr id="43015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152400"/>
          </a:xfrm>
          <a:prstGeom prst="rect">
            <a:avLst/>
          </a:prstGeom>
          <a:solidFill>
            <a:srgbClr val="249DF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016" name="Rectangle 12"/>
          <p:cNvSpPr>
            <a:spLocks noChangeArrowheads="1"/>
          </p:cNvSpPr>
          <p:nvPr/>
        </p:nvSpPr>
        <p:spPr bwMode="auto">
          <a:xfrm>
            <a:off x="0" y="4191000"/>
            <a:ext cx="9144000" cy="152400"/>
          </a:xfrm>
          <a:prstGeom prst="rect">
            <a:avLst/>
          </a:prstGeom>
          <a:solidFill>
            <a:srgbClr val="249DF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017" name="WordArt 14"/>
          <p:cNvSpPr>
            <a:spLocks noChangeArrowheads="1" noChangeShapeType="1" noTextEdit="1"/>
          </p:cNvSpPr>
          <p:nvPr/>
        </p:nvSpPr>
        <p:spPr bwMode="auto">
          <a:xfrm>
            <a:off x="2368550" y="2971800"/>
            <a:ext cx="44132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635">
                  <a:solidFill>
                    <a:srgbClr val="190049"/>
                  </a:solidFill>
                  <a:round/>
                  <a:headEnd/>
                  <a:tailEnd/>
                </a:ln>
                <a:solidFill>
                  <a:srgbClr val="249DF9"/>
                </a:solidFill>
                <a:effectLst>
                  <a:outerShdw dist="35921" dir="2700000" algn="ctr" rotWithShape="0">
                    <a:srgbClr val="000000"/>
                  </a:outerShdw>
                </a:effectLst>
                <a:latin typeface="Times New Roman"/>
                <a:cs typeface="Times New Roman"/>
              </a:rPr>
              <a:t>glen@pos.org</a:t>
            </a:r>
          </a:p>
        </p:txBody>
      </p:sp>
      <p:sp>
        <p:nvSpPr>
          <p:cNvPr id="43018" name="WordArt 15"/>
          <p:cNvSpPr>
            <a:spLocks noChangeArrowheads="1" noChangeShapeType="1" noTextEdit="1"/>
          </p:cNvSpPr>
          <p:nvPr/>
        </p:nvSpPr>
        <p:spPr bwMode="auto">
          <a:xfrm>
            <a:off x="2209800" y="1905000"/>
            <a:ext cx="471487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190049"/>
                  </a:solidFill>
                  <a:round/>
                  <a:headEnd/>
                  <a:tailEnd/>
                </a:ln>
                <a:solidFill>
                  <a:srgbClr val="249DF9"/>
                </a:solidFill>
                <a:effectLst>
                  <a:outerShdw dist="35921" dir="2700000" algn="ctr" rotWithShape="0">
                    <a:srgbClr val="000000"/>
                  </a:outerShdw>
                </a:effectLst>
                <a:latin typeface="Times New Roman"/>
                <a:cs typeface="Times New Roman"/>
              </a:rPr>
              <a:t>Glen Bolger</a:t>
            </a:r>
          </a:p>
        </p:txBody>
      </p:sp>
    </p:spTree>
    <p:extLst>
      <p:ext uri="{BB962C8B-B14F-4D97-AF65-F5344CB8AC3E}">
        <p14:creationId xmlns:p14="http://schemas.microsoft.com/office/powerpoint/2010/main" val="2719342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204</Words>
  <Application>Microsoft Office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Custom Design</vt:lpstr>
      <vt:lpstr>7_Custom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O'Brien</dc:creator>
  <cp:lastModifiedBy>Claire O'Brien</cp:lastModifiedBy>
  <cp:revision>3</cp:revision>
  <dcterms:created xsi:type="dcterms:W3CDTF">2011-09-19T17:20:00Z</dcterms:created>
  <dcterms:modified xsi:type="dcterms:W3CDTF">2011-09-19T18:55:46Z</dcterms:modified>
</cp:coreProperties>
</file>