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27"/>
  </p:notesMasterIdLst>
  <p:handoutMasterIdLst>
    <p:handoutMasterId r:id="rId28"/>
  </p:handoutMasterIdLst>
  <p:sldIdLst>
    <p:sldId id="1285" r:id="rId3"/>
    <p:sldId id="1310" r:id="rId4"/>
    <p:sldId id="2005" r:id="rId5"/>
    <p:sldId id="2012" r:id="rId6"/>
    <p:sldId id="2013" r:id="rId7"/>
    <p:sldId id="2014" r:id="rId8"/>
    <p:sldId id="2008" r:id="rId9"/>
    <p:sldId id="1989" r:id="rId10"/>
    <p:sldId id="1986" r:id="rId11"/>
    <p:sldId id="1985" r:id="rId12"/>
    <p:sldId id="2010" r:id="rId13"/>
    <p:sldId id="1992" r:id="rId14"/>
    <p:sldId id="2009" r:id="rId15"/>
    <p:sldId id="1987" r:id="rId16"/>
    <p:sldId id="1952" r:id="rId17"/>
    <p:sldId id="1953" r:id="rId18"/>
    <p:sldId id="1954" r:id="rId19"/>
    <p:sldId id="1999" r:id="rId20"/>
    <p:sldId id="2000" r:id="rId21"/>
    <p:sldId id="1957" r:id="rId22"/>
    <p:sldId id="1993" r:id="rId23"/>
    <p:sldId id="1996" r:id="rId24"/>
    <p:sldId id="1994" r:id="rId25"/>
    <p:sldId id="1922" r:id="rId26"/>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215867"/>
    <a:srgbClr val="2C637A"/>
    <a:srgbClr val="2C6379"/>
    <a:srgbClr val="FFFFCC"/>
    <a:srgbClr val="FFFF99"/>
    <a:srgbClr val="FFFFFF"/>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5" autoAdjust="0"/>
    <p:restoredTop sz="95462" autoAdjust="0"/>
  </p:normalViewPr>
  <p:slideViewPr>
    <p:cSldViewPr snapToObjects="1">
      <p:cViewPr varScale="1">
        <p:scale>
          <a:sx n="73" d="100"/>
          <a:sy n="73" d="100"/>
        </p:scale>
        <p:origin x="-468" y="-72"/>
      </p:cViewPr>
      <p:guideLst>
        <p:guide orient="horz" pos="1680"/>
        <p:guide pos="4985"/>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0717" tIns="45359" rIns="90717" bIns="45359" numCol="1" anchor="t" anchorCtr="0" compatLnSpc="1">
            <a:prstTxWarp prst="textNoShape">
              <a:avLst/>
            </a:prstTxWarp>
          </a:bodyPr>
          <a:lstStyle>
            <a:lvl1pPr>
              <a:defRPr sz="1200" dirty="0">
                <a:latin typeface="Arial" pitchFamily="34" charset="0"/>
              </a:defRPr>
            </a:lvl1pPr>
          </a:lstStyle>
          <a:p>
            <a:pPr>
              <a:defRPr/>
            </a:pPr>
            <a:endParaRPr lang="en-US"/>
          </a:p>
        </p:txBody>
      </p:sp>
      <p:sp>
        <p:nvSpPr>
          <p:cNvPr id="19046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0717" tIns="45359" rIns="90717" bIns="45359" numCol="1" anchor="t" anchorCtr="0" compatLnSpc="1">
            <a:prstTxWarp prst="textNoShape">
              <a:avLst/>
            </a:prstTxWarp>
          </a:bodyPr>
          <a:lstStyle>
            <a:lvl1pPr algn="r">
              <a:defRPr sz="1200" dirty="0">
                <a:latin typeface="Arial" pitchFamily="34" charset="0"/>
              </a:defRPr>
            </a:lvl1pPr>
          </a:lstStyle>
          <a:p>
            <a:pPr>
              <a:defRPr/>
            </a:pPr>
            <a:endParaRPr lang="en-US"/>
          </a:p>
        </p:txBody>
      </p:sp>
      <p:sp>
        <p:nvSpPr>
          <p:cNvPr id="190468"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0717" tIns="45359" rIns="90717" bIns="45359" numCol="1" anchor="b" anchorCtr="0" compatLnSpc="1">
            <a:prstTxWarp prst="textNoShape">
              <a:avLst/>
            </a:prstTxWarp>
          </a:bodyPr>
          <a:lstStyle>
            <a:lvl1pPr>
              <a:defRPr sz="1200" dirty="0">
                <a:latin typeface="Arial" pitchFamily="34" charset="0"/>
              </a:defRPr>
            </a:lvl1pPr>
          </a:lstStyle>
          <a:p>
            <a:pPr>
              <a:defRPr/>
            </a:pPr>
            <a:endParaRPr lang="en-US"/>
          </a:p>
        </p:txBody>
      </p:sp>
      <p:sp>
        <p:nvSpPr>
          <p:cNvPr id="190469"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0717" tIns="45359" rIns="90717" bIns="45359" numCol="1" anchor="b" anchorCtr="0" compatLnSpc="1">
            <a:prstTxWarp prst="textNoShape">
              <a:avLst/>
            </a:prstTxWarp>
          </a:bodyPr>
          <a:lstStyle>
            <a:lvl1pPr algn="r">
              <a:defRPr sz="1200">
                <a:latin typeface="Arial" pitchFamily="34" charset="0"/>
              </a:defRPr>
            </a:lvl1pPr>
          </a:lstStyle>
          <a:p>
            <a:pPr>
              <a:defRPr/>
            </a:pPr>
            <a:fld id="{E5D9AA6B-38BB-4129-9EFF-004CDA2DC24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0717" tIns="45359" rIns="90717" bIns="45359" numCol="1" anchor="t" anchorCtr="0" compatLnSpc="1">
            <a:prstTxWarp prst="textNoShape">
              <a:avLst/>
            </a:prstTxWarp>
          </a:bodyPr>
          <a:lstStyle>
            <a:lvl1pPr>
              <a:defRPr sz="1200" dirty="0">
                <a:latin typeface="Arial" pitchFamily="34"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0717" tIns="45359" rIns="90717" bIns="45359" numCol="1" anchor="t" anchorCtr="0" compatLnSpc="1">
            <a:prstTxWarp prst="textNoShape">
              <a:avLst/>
            </a:prstTxWarp>
          </a:bodyPr>
          <a:lstStyle>
            <a:lvl1pPr algn="r">
              <a:defRPr sz="1200" dirty="0">
                <a:latin typeface="Arial" pitchFamily="34"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0717" tIns="45359" rIns="90717" bIns="453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0717" tIns="45359" rIns="90717" bIns="45359" numCol="1" anchor="b" anchorCtr="0" compatLnSpc="1">
            <a:prstTxWarp prst="textNoShape">
              <a:avLst/>
            </a:prstTxWarp>
          </a:bodyPr>
          <a:lstStyle>
            <a:lvl1pPr>
              <a:defRPr sz="1200" dirty="0">
                <a:latin typeface="Arial" pitchFamily="34"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0717" tIns="45359" rIns="90717" bIns="45359" numCol="1" anchor="b" anchorCtr="0" compatLnSpc="1">
            <a:prstTxWarp prst="textNoShape">
              <a:avLst/>
            </a:prstTxWarp>
          </a:bodyPr>
          <a:lstStyle>
            <a:lvl1pPr algn="r">
              <a:defRPr sz="1200">
                <a:latin typeface="Arial" pitchFamily="34" charset="0"/>
              </a:defRPr>
            </a:lvl1pPr>
          </a:lstStyle>
          <a:p>
            <a:pPr>
              <a:defRPr/>
            </a:pPr>
            <a:fld id="{C1D7EBE1-D798-48B0-BBDB-AF054262C55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6FE481A-3F84-4310-8682-94B0C53D34A4}" type="slidenum">
              <a:rPr lang="en-US" smtClean="0">
                <a:latin typeface="Arial" charset="0"/>
              </a:rPr>
              <a:pPr/>
              <a:t>1</a:t>
            </a:fld>
            <a:endParaRPr lang="en-US" smtClean="0">
              <a:latin typeface="Arial" charset="0"/>
            </a:endParaRPr>
          </a:p>
        </p:txBody>
      </p:sp>
      <p:sp>
        <p:nvSpPr>
          <p:cNvPr id="28674" name="Rectangle 7"/>
          <p:cNvSpPr txBox="1">
            <a:spLocks noGrp="1" noChangeArrowheads="1"/>
          </p:cNvSpPr>
          <p:nvPr/>
        </p:nvSpPr>
        <p:spPr bwMode="auto">
          <a:xfrm>
            <a:off x="3887788" y="8850313"/>
            <a:ext cx="2970212" cy="463550"/>
          </a:xfrm>
          <a:prstGeom prst="rect">
            <a:avLst/>
          </a:prstGeom>
          <a:noFill/>
          <a:ln w="9525">
            <a:noFill/>
            <a:miter lim="800000"/>
            <a:headEnd/>
            <a:tailEnd/>
          </a:ln>
        </p:spPr>
        <p:txBody>
          <a:bodyPr lIns="19133" tIns="0" rIns="19133" bIns="0" anchor="b"/>
          <a:lstStyle/>
          <a:p>
            <a:pPr algn="r" defTabSz="912813" eaLnBrk="0" hangingPunct="0"/>
            <a:fld id="{B4990878-44AF-4E38-B5A6-E282AB038068}" type="slidenum">
              <a:rPr lang="en-GB" sz="1100" i="1">
                <a:latin typeface="Times New Roman" pitchFamily="18" charset="0"/>
              </a:rPr>
              <a:pPr algn="r" defTabSz="912813" eaLnBrk="0" hangingPunct="0"/>
              <a:t>1</a:t>
            </a:fld>
            <a:endParaRPr lang="en-GB" sz="1100" i="1">
              <a:latin typeface="Times New Roman" pitchFamily="18" charset="0"/>
            </a:endParaRPr>
          </a:p>
        </p:txBody>
      </p:sp>
      <p:sp>
        <p:nvSpPr>
          <p:cNvPr id="28675" name="Rectangle 2"/>
          <p:cNvSpPr>
            <a:spLocks noGrp="1" noRot="1" noChangeAspect="1" noChangeArrowheads="1" noTextEdit="1"/>
          </p:cNvSpPr>
          <p:nvPr>
            <p:ph type="sldImg"/>
          </p:nvPr>
        </p:nvSpPr>
        <p:spPr>
          <a:xfrm>
            <a:off x="1116013" y="706438"/>
            <a:ext cx="4637087" cy="3479800"/>
          </a:xfrm>
          <a:ln/>
        </p:spPr>
      </p:sp>
      <p:sp>
        <p:nvSpPr>
          <p:cNvPr id="28676" name="Rectangle 3"/>
          <p:cNvSpPr>
            <a:spLocks noGrp="1" noChangeArrowheads="1"/>
          </p:cNvSpPr>
          <p:nvPr>
            <p:ph type="body" idx="1"/>
          </p:nvPr>
        </p:nvSpPr>
        <p:spPr>
          <a:xfrm>
            <a:off x="912813" y="4424363"/>
            <a:ext cx="5032375" cy="4187825"/>
          </a:xfrm>
          <a:noFill/>
          <a:ln/>
        </p:spPr>
        <p:txBody>
          <a:bodyPr lIns="92481" tIns="46240" rIns="92481" bIns="46240"/>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endParaRPr lang="en-US" smtClean="0">
              <a:latin typeface="Arial" charset="0"/>
            </a:endParaRPr>
          </a:p>
        </p:txBody>
      </p:sp>
      <p:sp>
        <p:nvSpPr>
          <p:cNvPr id="40963" name="Slide Number Placeholder 3"/>
          <p:cNvSpPr>
            <a:spLocks noGrp="1"/>
          </p:cNvSpPr>
          <p:nvPr>
            <p:ph type="sldNum" sz="quarter" idx="5"/>
          </p:nvPr>
        </p:nvSpPr>
        <p:spPr>
          <a:noFill/>
        </p:spPr>
        <p:txBody>
          <a:bodyPr/>
          <a:lstStyle/>
          <a:p>
            <a:fld id="{DB7716A0-F678-4E3B-9303-055662A80F92}" type="slidenum">
              <a:rPr lang="en-US" smtClean="0">
                <a:latin typeface="Arial" charset="0"/>
              </a:rPr>
              <a:pPr/>
              <a:t>12</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1117600" y="709613"/>
            <a:ext cx="4630738" cy="3475037"/>
          </a:xfrm>
          <a:ln/>
        </p:spPr>
      </p:sp>
      <p:sp>
        <p:nvSpPr>
          <p:cNvPr id="44034"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0C77421A-9BA2-497E-BF5B-495AAB5CF241}" type="slidenum">
              <a:rPr lang="en-US" smtClean="0">
                <a:solidFill>
                  <a:srgbClr val="000000"/>
                </a:solidFill>
                <a:latin typeface="Arial" charset="0"/>
              </a:rPr>
              <a:pPr/>
              <a:t>15</a:t>
            </a:fld>
            <a:endParaRPr lang="en-US" smtClean="0">
              <a:solidFill>
                <a:srgbClr val="000000"/>
              </a:solidFill>
              <a:latin typeface="Arial"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xfrm>
            <a:off x="1117600" y="709613"/>
            <a:ext cx="4630738" cy="3475037"/>
          </a:xfrm>
          <a:ln/>
        </p:spPr>
      </p:sp>
      <p:sp>
        <p:nvSpPr>
          <p:cNvPr id="52226"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xfrm>
            <a:off x="1117600" y="708025"/>
            <a:ext cx="4630738" cy="3475038"/>
          </a:xfrm>
          <a:ln/>
        </p:spPr>
      </p:sp>
      <p:sp>
        <p:nvSpPr>
          <p:cNvPr id="57346"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a:srcRect/>
          <a:stretch>
            <a:fillRect/>
          </a:stretch>
        </p:blipFill>
        <p:spPr bwMode="auto">
          <a:xfrm>
            <a:off x="0" y="-322263"/>
            <a:ext cx="9144000" cy="5773738"/>
          </a:xfrm>
          <a:prstGeom prst="rect">
            <a:avLst/>
          </a:prstGeom>
          <a:noFill/>
          <a:ln w="9525">
            <a:noFill/>
            <a:miter lim="800000"/>
            <a:headEnd/>
            <a:tailEnd/>
          </a:ln>
        </p:spPr>
      </p:pic>
      <p:sp>
        <p:nvSpPr>
          <p:cNvPr id="3082" name="Rectangle 10"/>
          <p:cNvSpPr>
            <a:spLocks noGrp="1" noChangeArrowheads="1"/>
          </p:cNvSpPr>
          <p:nvPr>
            <p:ph type="ctrTitle" sz="quarter"/>
          </p:nvPr>
        </p:nvSpPr>
        <p:spPr>
          <a:xfrm>
            <a:off x="5029200" y="152400"/>
            <a:ext cx="3962400" cy="533400"/>
          </a:xfrm>
        </p:spPr>
        <p:txBody>
          <a:bodyPr anchor="ctr"/>
          <a:lstStyle>
            <a:lvl1pPr algn="r">
              <a:defRPr sz="2800"/>
            </a:lvl1pPr>
          </a:lstStyle>
          <a:p>
            <a:r>
              <a:rPr lang="en-US"/>
              <a:t>Click to edit Master title style</a:t>
            </a:r>
          </a:p>
        </p:txBody>
      </p:sp>
      <p:sp>
        <p:nvSpPr>
          <p:cNvPr id="3083" name="Rectangle 11"/>
          <p:cNvSpPr>
            <a:spLocks noGrp="1" noChangeArrowheads="1"/>
          </p:cNvSpPr>
          <p:nvPr>
            <p:ph type="subTitle" sz="quarter" idx="1"/>
          </p:nvPr>
        </p:nvSpPr>
        <p:spPr>
          <a:xfrm>
            <a:off x="1371600" y="4616450"/>
            <a:ext cx="6400800" cy="381000"/>
          </a:xfrm>
        </p:spPr>
        <p:txBody>
          <a:bodyPr/>
          <a:lstStyle>
            <a:lvl1pPr marL="0" indent="0" algn="ctr">
              <a:buFont typeface="Wingdings" pitchFamily="2" charset="2"/>
              <a:buNone/>
              <a:defRPr sz="2000" b="1">
                <a:solidFill>
                  <a:schemeClr val="bg1"/>
                </a:solidFill>
              </a:defRPr>
            </a:lvl1pPr>
          </a:lstStyle>
          <a:p>
            <a:r>
              <a:rPr lang="en-US"/>
              <a:t>Click to edit Master subtitle style</a:t>
            </a:r>
          </a:p>
        </p:txBody>
      </p:sp>
      <p:sp>
        <p:nvSpPr>
          <p:cNvPr id="5" name="Rectangle 14"/>
          <p:cNvSpPr>
            <a:spLocks noGrp="1" noChangeArrowheads="1"/>
          </p:cNvSpPr>
          <p:nvPr>
            <p:ph type="sldNum" sz="quarter" idx="10"/>
          </p:nvPr>
        </p:nvSpPr>
        <p:spPr>
          <a:xfrm>
            <a:off x="0" y="6599238"/>
            <a:ext cx="990600" cy="323850"/>
          </a:xfrm>
        </p:spPr>
        <p:txBody>
          <a:bodyPr/>
          <a:lstStyle>
            <a:lvl1pPr>
              <a:defRPr/>
            </a:lvl1pPr>
          </a:lstStyle>
          <a:p>
            <a:pPr>
              <a:defRPr/>
            </a:pPr>
            <a:fld id="{FB84F9F9-BD65-4E25-82C6-320461F580CC}" type="slidenum">
              <a:rPr lang="en-US"/>
              <a:pPr>
                <a:defRPr/>
              </a:pPr>
              <a:t>‹#›</a:t>
            </a:fld>
            <a:endParaRPr lang="en-US" dirty="0"/>
          </a:p>
        </p:txBody>
      </p:sp>
      <p:sp>
        <p:nvSpPr>
          <p:cNvPr id="6" name="Footer Placeholder 5"/>
          <p:cNvSpPr>
            <a:spLocks noGrp="1"/>
          </p:cNvSpPr>
          <p:nvPr>
            <p:ph type="ftr" sz="quarter" idx="11"/>
          </p:nvPr>
        </p:nvSpPr>
        <p:spPr/>
        <p:txBody>
          <a:bodyPr/>
          <a:lstStyle>
            <a:lvl1pPr>
              <a:defRPr sz="1200" i="0" smtClean="0">
                <a:latin typeface="+mn-lt"/>
              </a:defRPr>
            </a:lvl1pPr>
          </a:lstStyle>
          <a:p>
            <a:pPr>
              <a:defRPr/>
            </a:pPr>
            <a:r>
              <a:rPr lang="en-US"/>
              <a:t>DRAFT Confidential Document - For Discussion Purposes Only</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6E514FF7-4860-457A-AA95-93A13D4DDFAE}" type="slidenum">
              <a:rPr lang="en-US"/>
              <a:pPr>
                <a:defRPr/>
              </a:pPr>
              <a:t>‹#›</a:t>
            </a:fld>
            <a:endParaRPr lang="en-US" dirty="0"/>
          </a:p>
        </p:txBody>
      </p:sp>
      <p:sp>
        <p:nvSpPr>
          <p:cNvPr id="5"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95250"/>
            <a:ext cx="2174875" cy="6229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9700" y="95250"/>
            <a:ext cx="6376988" cy="6229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554FE8F8-6ADA-4763-A4B1-7A7F3FAEDEA0}" type="slidenum">
              <a:rPr lang="en-US"/>
              <a:pPr>
                <a:defRPr/>
              </a:pPr>
              <a:t>‹#›</a:t>
            </a:fld>
            <a:endParaRPr lang="en-US" dirty="0"/>
          </a:p>
        </p:txBody>
      </p:sp>
      <p:sp>
        <p:nvSpPr>
          <p:cNvPr id="5"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0538EC7D-6A7E-4C4B-85C3-A1EC17E71FE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051A91F6-DA60-46A5-9386-2E828DEE856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787BC909-A9DF-44DC-A520-711753DD943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3063" y="1543050"/>
            <a:ext cx="4086225" cy="375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543050"/>
            <a:ext cx="4086225" cy="375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DF4E96AF-8E15-4ADC-B4C8-7FB06A8BA74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435B3120-8F53-4122-94A8-B4CE7FE82C1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11F2C147-A9D7-4E76-8DAA-3815D02F122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853690D9-A0DF-4B9D-86CF-2882F976B6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solidFill>
                  <a:schemeClr val="tx1"/>
                </a:solidFill>
              </a:defRPr>
            </a:lvl1pPr>
            <a:lvl2pPr>
              <a:buFont typeface="Courier New" pitchFamily="49" charset="0"/>
              <a:buChar char="o"/>
              <a:defRPr sz="1800">
                <a:solidFill>
                  <a:schemeClr val="tx1"/>
                </a:solidFill>
              </a:defRPr>
            </a:lvl2pPr>
            <a:lvl3pPr>
              <a:buFont typeface="Arial" pitchFamily="34" charset="0"/>
              <a:buChar cha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a:xfrm>
            <a:off x="0" y="6584950"/>
            <a:ext cx="990600" cy="323850"/>
          </a:xfrm>
        </p:spPr>
        <p:txBody>
          <a:bodyPr/>
          <a:lstStyle>
            <a:lvl1pPr>
              <a:defRPr/>
            </a:lvl1pPr>
          </a:lstStyle>
          <a:p>
            <a:pPr>
              <a:defRPr/>
            </a:pPr>
            <a:fld id="{CBC6E69C-7DC8-4E32-9F3B-B3798FE31DDD}" type="slidenum">
              <a:rPr lang="en-US"/>
              <a:pPr>
                <a:defRPr/>
              </a:pPr>
              <a:t>‹#›</a:t>
            </a:fld>
            <a:endParaRPr lang="en-US" dirty="0"/>
          </a:p>
        </p:txBody>
      </p:sp>
      <p:sp>
        <p:nvSpPr>
          <p:cNvPr id="5" name="Footer Placeholder 5"/>
          <p:cNvSpPr>
            <a:spLocks noGrp="1"/>
          </p:cNvSpPr>
          <p:nvPr>
            <p:ph type="ftr" sz="quarter" idx="11"/>
          </p:nvPr>
        </p:nvSpPr>
        <p:spPr/>
        <p:txBody>
          <a:bodyPr/>
          <a:lstStyle>
            <a:lvl1pPr>
              <a:defRPr sz="1200" i="0" smtClean="0">
                <a:latin typeface="+mn-lt"/>
              </a:defRPr>
            </a:lvl1pPr>
          </a:lstStyle>
          <a:p>
            <a:pPr>
              <a:defRPr/>
            </a:pPr>
            <a:r>
              <a:rPr lang="en-US"/>
              <a:t>DRAFT Confidential Document - For Discussion Purposes Only</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BB8E2580-418C-4493-893F-F4426A3CF40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B2C6F97D-14AE-48EB-BDB7-9A50CED1959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8763" y="906463"/>
            <a:ext cx="2092325" cy="4392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7025" y="906463"/>
            <a:ext cx="6129338" cy="4392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3754438" y="6400800"/>
            <a:ext cx="1008062" cy="457200"/>
          </a:xfrm>
        </p:spPr>
        <p:txBody>
          <a:bodyPr/>
          <a:lstStyle>
            <a:lvl1pPr>
              <a:defRPr dirty="0"/>
            </a:lvl1pPr>
          </a:lstStyle>
          <a:p>
            <a:pPr>
              <a:defRPr/>
            </a:pPr>
            <a:r>
              <a:rPr lang="en-US"/>
              <a:t>Page </a:t>
            </a:r>
            <a:fld id="{61B4899B-4893-4A23-9E9E-777D031DB9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ln/>
        </p:spPr>
        <p:txBody>
          <a:bodyPr/>
          <a:lstStyle>
            <a:lvl1pPr>
              <a:defRPr/>
            </a:lvl1pPr>
          </a:lstStyle>
          <a:p>
            <a:pPr>
              <a:defRPr/>
            </a:pPr>
            <a:fld id="{CC02BA74-388A-4D51-A790-76E60ADBBA4F}" type="slidenum">
              <a:rPr lang="en-US"/>
              <a:pPr>
                <a:defRPr/>
              </a:pPr>
              <a:t>‹#›</a:t>
            </a:fld>
            <a:endParaRPr lang="en-US" dirty="0"/>
          </a:p>
        </p:txBody>
      </p:sp>
      <p:sp>
        <p:nvSpPr>
          <p:cNvPr id="5"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5913" y="1471613"/>
            <a:ext cx="4187825" cy="4852987"/>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6138" y="1471613"/>
            <a:ext cx="4187825" cy="4852987"/>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5"/>
          <p:cNvSpPr>
            <a:spLocks noGrp="1" noChangeArrowheads="1"/>
          </p:cNvSpPr>
          <p:nvPr>
            <p:ph type="sldNum" sz="quarter" idx="10"/>
          </p:nvPr>
        </p:nvSpPr>
        <p:spPr>
          <a:ln/>
        </p:spPr>
        <p:txBody>
          <a:bodyPr/>
          <a:lstStyle>
            <a:lvl1pPr>
              <a:defRPr/>
            </a:lvl1pPr>
          </a:lstStyle>
          <a:p>
            <a:pPr>
              <a:defRPr/>
            </a:pPr>
            <a:fld id="{ACD1D947-DF25-45DC-AE7B-2606B34D255B}" type="slidenum">
              <a:rPr lang="en-US"/>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5"/>
          <p:cNvSpPr>
            <a:spLocks noGrp="1" noChangeArrowheads="1"/>
          </p:cNvSpPr>
          <p:nvPr>
            <p:ph type="sldNum" sz="quarter" idx="10"/>
          </p:nvPr>
        </p:nvSpPr>
        <p:spPr>
          <a:ln/>
        </p:spPr>
        <p:txBody>
          <a:bodyPr/>
          <a:lstStyle>
            <a:lvl1pPr>
              <a:defRPr/>
            </a:lvl1pPr>
          </a:lstStyle>
          <a:p>
            <a:pPr>
              <a:defRPr/>
            </a:pPr>
            <a:fld id="{06F058E7-1A9A-4F3F-8F9B-780E3F29D794}" type="slidenum">
              <a:rPr lang="en-US"/>
              <a:pPr>
                <a:defRPr/>
              </a:pPr>
              <a:t>‹#›</a:t>
            </a:fld>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ln/>
        </p:spPr>
        <p:txBody>
          <a:bodyPr/>
          <a:lstStyle>
            <a:lvl1pPr>
              <a:defRPr/>
            </a:lvl1pPr>
          </a:lstStyle>
          <a:p>
            <a:pPr>
              <a:defRPr/>
            </a:pPr>
            <a:fld id="{B49E20B2-5B31-429F-8B23-5429E645EC5B}" type="slidenum">
              <a:rPr lang="en-US"/>
              <a:pPr>
                <a:defRPr/>
              </a:pPr>
              <a:t>‹#›</a:t>
            </a:fld>
            <a:endParaRPr lang="en-US" dirty="0"/>
          </a:p>
        </p:txBody>
      </p:sp>
      <p:sp>
        <p:nvSpPr>
          <p:cNvPr id="4"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00650EFF-264B-41D5-855B-8FAA437F1B28}" type="slidenum">
              <a:rPr lang="en-US"/>
              <a:pPr>
                <a:defRPr/>
              </a:pPr>
              <a:t>‹#›</a:t>
            </a:fld>
            <a:endParaRPr lang="en-US" dirty="0"/>
          </a:p>
        </p:txBody>
      </p:sp>
      <p:sp>
        <p:nvSpPr>
          <p:cNvPr id="3"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B31E0F1C-BA31-4BE4-84F0-EF60C3A4E77A}" type="slidenum">
              <a:rPr lang="en-US"/>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3783A5BB-CD6C-47E1-AB0A-97766BB81BA2}" type="slidenum">
              <a:rPr lang="en-US"/>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a:t>DRAFT Confidential Document - For Discussion Purposes Only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WhiteLogoHeader"/>
          <p:cNvPicPr>
            <a:picLocks noChangeAspect="1" noChangeArrowheads="1"/>
          </p:cNvPicPr>
          <p:nvPr/>
        </p:nvPicPr>
        <p:blipFill>
          <a:blip r:embed="rId13"/>
          <a:srcRect/>
          <a:stretch>
            <a:fillRect/>
          </a:stretch>
        </p:blipFill>
        <p:spPr bwMode="auto">
          <a:xfrm>
            <a:off x="0" y="0"/>
            <a:ext cx="9144000" cy="14224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39700" y="95250"/>
            <a:ext cx="6781800" cy="10255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Practice Area</a:t>
            </a:r>
            <a:br>
              <a:rPr lang="en-US" smtClean="0"/>
            </a:br>
            <a:r>
              <a:rPr lang="en-US" smtClean="0"/>
              <a:t>Section title</a:t>
            </a:r>
          </a:p>
        </p:txBody>
      </p:sp>
      <p:sp>
        <p:nvSpPr>
          <p:cNvPr id="1028" name="Rectangle 3"/>
          <p:cNvSpPr>
            <a:spLocks noGrp="1" noChangeArrowheads="1"/>
          </p:cNvSpPr>
          <p:nvPr>
            <p:ph type="body" idx="1"/>
          </p:nvPr>
        </p:nvSpPr>
        <p:spPr bwMode="auto">
          <a:xfrm>
            <a:off x="315913" y="1471613"/>
            <a:ext cx="8528050" cy="4852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9" name="Rectangle 15"/>
          <p:cNvSpPr>
            <a:spLocks noGrp="1" noChangeArrowheads="1"/>
          </p:cNvSpPr>
          <p:nvPr>
            <p:ph type="sldNum" sz="quarter" idx="4"/>
          </p:nvPr>
        </p:nvSpPr>
        <p:spPr bwMode="auto">
          <a:xfrm>
            <a:off x="1588" y="6616700"/>
            <a:ext cx="990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C6956"/>
                </a:solidFill>
                <a:latin typeface="+mn-lt"/>
              </a:defRPr>
            </a:lvl1pPr>
          </a:lstStyle>
          <a:p>
            <a:pPr>
              <a:defRPr/>
            </a:pPr>
            <a:fld id="{19E2A3E5-E04D-47C9-B57C-DEF11E0D627C}" type="slidenum">
              <a:rPr lang="en-US"/>
              <a:pPr>
                <a:defRPr/>
              </a:pPr>
              <a:t>‹#›</a:t>
            </a:fld>
            <a:endParaRPr lang="en-US" dirty="0"/>
          </a:p>
        </p:txBody>
      </p:sp>
      <p:sp>
        <p:nvSpPr>
          <p:cNvPr id="9" name="Footer Placeholder 5"/>
          <p:cNvSpPr>
            <a:spLocks noGrp="1"/>
          </p:cNvSpPr>
          <p:nvPr>
            <p:ph type="ftr" sz="quarter" idx="3"/>
          </p:nvPr>
        </p:nvSpPr>
        <p:spPr>
          <a:xfrm>
            <a:off x="2767013" y="6437313"/>
            <a:ext cx="5491162" cy="476250"/>
          </a:xfrm>
          <a:prstGeom prst="rect">
            <a:avLst/>
          </a:prstGeom>
        </p:spPr>
        <p:txBody>
          <a:bodyPr/>
          <a:lstStyle>
            <a:lvl1pPr>
              <a:defRPr sz="1200" i="0" smtClean="0">
                <a:latin typeface="+mn-lt"/>
              </a:defRPr>
            </a:lvl1pPr>
          </a:lstStyle>
          <a:p>
            <a:pPr>
              <a:defRPr/>
            </a:pPr>
            <a:r>
              <a:rPr lang="en-US"/>
              <a:t>DRAFT Confidential Document - For Discussion Purposes Only</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hf hd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200" algn="l" rtl="0" fontAlgn="base">
        <a:spcBef>
          <a:spcPct val="0"/>
        </a:spcBef>
        <a:spcAft>
          <a:spcPct val="0"/>
        </a:spcAft>
        <a:defRPr sz="3600">
          <a:solidFill>
            <a:schemeClr val="bg1"/>
          </a:solidFill>
          <a:latin typeface="Calibri" pitchFamily="34" charset="0"/>
        </a:defRPr>
      </a:lvl6pPr>
      <a:lvl7pPr marL="914400" algn="l" rtl="0" fontAlgn="base">
        <a:spcBef>
          <a:spcPct val="0"/>
        </a:spcBef>
        <a:spcAft>
          <a:spcPct val="0"/>
        </a:spcAft>
        <a:defRPr sz="3600">
          <a:solidFill>
            <a:schemeClr val="bg1"/>
          </a:solidFill>
          <a:latin typeface="Calibri" pitchFamily="34" charset="0"/>
        </a:defRPr>
      </a:lvl7pPr>
      <a:lvl8pPr marL="1371600" algn="l" rtl="0" fontAlgn="base">
        <a:spcBef>
          <a:spcPct val="0"/>
        </a:spcBef>
        <a:spcAft>
          <a:spcPct val="0"/>
        </a:spcAft>
        <a:defRPr sz="3600">
          <a:solidFill>
            <a:schemeClr val="bg1"/>
          </a:solidFill>
          <a:latin typeface="Calibri" pitchFamily="34" charset="0"/>
        </a:defRPr>
      </a:lvl8pPr>
      <a:lvl9pPr marL="1828800" algn="l" rtl="0" fontAlgn="base">
        <a:spcBef>
          <a:spcPct val="0"/>
        </a:spcBef>
        <a:spcAft>
          <a:spcPct val="0"/>
        </a:spcAft>
        <a:defRPr sz="36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Font typeface="Courier New" pitchFamily="49" charset="0"/>
        <a:buChar char="o"/>
        <a:defRPr>
          <a:solidFill>
            <a:schemeClr val="tx1"/>
          </a:solidFill>
          <a:latin typeface="+mn-lt"/>
        </a:defRPr>
      </a:lvl2pPr>
      <a:lvl3pPr marL="1143000" indent="-228600" algn="l" rtl="0" eaLnBrk="0" fontAlgn="base" hangingPunct="0">
        <a:spcBef>
          <a:spcPct val="20000"/>
        </a:spcBef>
        <a:spcAft>
          <a:spcPct val="0"/>
        </a:spcAft>
        <a:buFont typeface="Arial" charset="0"/>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1600">
          <a:solidFill>
            <a:srgbClr val="7C6A55"/>
          </a:solidFill>
          <a:latin typeface="+mn-lt"/>
        </a:defRPr>
      </a:lvl6pPr>
      <a:lvl7pPr marL="2971800" indent="-228600" algn="l" rtl="0" fontAlgn="base">
        <a:spcBef>
          <a:spcPct val="20000"/>
        </a:spcBef>
        <a:spcAft>
          <a:spcPct val="0"/>
        </a:spcAft>
        <a:buChar char="»"/>
        <a:defRPr sz="1600">
          <a:solidFill>
            <a:srgbClr val="7C6A55"/>
          </a:solidFill>
          <a:latin typeface="+mn-lt"/>
        </a:defRPr>
      </a:lvl7pPr>
      <a:lvl8pPr marL="3429000" indent="-228600" algn="l" rtl="0" fontAlgn="base">
        <a:spcBef>
          <a:spcPct val="20000"/>
        </a:spcBef>
        <a:spcAft>
          <a:spcPct val="0"/>
        </a:spcAft>
        <a:buChar char="»"/>
        <a:defRPr sz="1600">
          <a:solidFill>
            <a:srgbClr val="7C6A55"/>
          </a:solidFill>
          <a:latin typeface="+mn-lt"/>
        </a:defRPr>
      </a:lvl8pPr>
      <a:lvl9pPr marL="3886200" indent="-228600" algn="l" rtl="0" fontAlgn="base">
        <a:spcBef>
          <a:spcPct val="20000"/>
        </a:spcBef>
        <a:spcAft>
          <a:spcPct val="0"/>
        </a:spcAft>
        <a:buChar char="»"/>
        <a:defRPr sz="1600">
          <a:solidFill>
            <a:srgbClr val="7C6A5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8" descr="WhiteLogoHeader"/>
          <p:cNvPicPr>
            <a:picLocks noChangeAspect="1" noChangeArrowheads="1"/>
          </p:cNvPicPr>
          <p:nvPr/>
        </p:nvPicPr>
        <p:blipFill>
          <a:blip r:embed="rId13"/>
          <a:srcRect/>
          <a:stretch>
            <a:fillRect/>
          </a:stretch>
        </p:blipFill>
        <p:spPr bwMode="auto">
          <a:xfrm>
            <a:off x="0" y="0"/>
            <a:ext cx="9144000" cy="1295400"/>
          </a:xfrm>
          <a:prstGeom prst="rect">
            <a:avLst/>
          </a:prstGeom>
          <a:noFill/>
          <a:ln w="9525">
            <a:noFill/>
            <a:miter lim="800000"/>
            <a:headEnd/>
            <a:tailEnd/>
          </a:ln>
        </p:spPr>
      </p:pic>
      <p:sp>
        <p:nvSpPr>
          <p:cNvPr id="13315" name="Rectangle 2"/>
          <p:cNvSpPr>
            <a:spLocks noGrp="1" noChangeArrowheads="1"/>
          </p:cNvSpPr>
          <p:nvPr>
            <p:ph type="title"/>
          </p:nvPr>
        </p:nvSpPr>
        <p:spPr bwMode="auto">
          <a:xfrm>
            <a:off x="327025" y="906463"/>
            <a:ext cx="8374063" cy="881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br>
              <a:rPr lang="en-US" smtClean="0"/>
            </a:br>
            <a:endParaRPr lang="en-US" smtClean="0"/>
          </a:p>
        </p:txBody>
      </p:sp>
      <p:sp>
        <p:nvSpPr>
          <p:cNvPr id="13316" name="Rectangle 3"/>
          <p:cNvSpPr>
            <a:spLocks noGrp="1" noChangeArrowheads="1"/>
          </p:cNvSpPr>
          <p:nvPr>
            <p:ph type="body" idx="1"/>
          </p:nvPr>
        </p:nvSpPr>
        <p:spPr bwMode="auto">
          <a:xfrm>
            <a:off x="373063" y="1543050"/>
            <a:ext cx="8324850" cy="375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Footer Placeholder 5"/>
          <p:cNvSpPr>
            <a:spLocks noGrp="1"/>
          </p:cNvSpPr>
          <p:nvPr>
            <p:ph type="ftr" sz="quarter" idx="3"/>
          </p:nvPr>
        </p:nvSpPr>
        <p:spPr>
          <a:xfrm>
            <a:off x="2767013" y="6437313"/>
            <a:ext cx="5491162" cy="476250"/>
          </a:xfrm>
          <a:prstGeom prst="rect">
            <a:avLst/>
          </a:prstGeom>
        </p:spPr>
        <p:txBody>
          <a:bodyPr/>
          <a:lstStyle>
            <a:lvl1pPr>
              <a:defRPr sz="1200" i="0" smtClean="0">
                <a:latin typeface="+mn-lt"/>
              </a:defRPr>
            </a:lvl1pPr>
          </a:lstStyle>
          <a:p>
            <a:pPr>
              <a:defRPr/>
            </a:pPr>
            <a:r>
              <a:rPr lang="en-US"/>
              <a:t>DRAFT Confidential Document - For Discussion Purposes Only</a:t>
            </a:r>
            <a:endParaRPr lang="en-US"/>
          </a:p>
        </p:txBody>
      </p:sp>
      <p:sp>
        <p:nvSpPr>
          <p:cNvPr id="8" name="Rectangle 4"/>
          <p:cNvSpPr>
            <a:spLocks noGrp="1" noChangeArrowheads="1"/>
          </p:cNvSpPr>
          <p:nvPr>
            <p:ph type="sldNum" sz="quarter" idx="4"/>
          </p:nvPr>
        </p:nvSpPr>
        <p:spPr>
          <a:xfrm>
            <a:off x="1588" y="6616700"/>
            <a:ext cx="990600" cy="323850"/>
          </a:xfrm>
          <a:prstGeom prst="rect">
            <a:avLst/>
          </a:prstGeom>
          <a:ln/>
        </p:spPr>
        <p:txBody>
          <a:bodyPr/>
          <a:lstStyle>
            <a:lvl1pPr>
              <a:defRPr sz="1200" smtClean="0">
                <a:latin typeface="Arial" pitchFamily="34" charset="0"/>
              </a:defRPr>
            </a:lvl1pPr>
          </a:lstStyle>
          <a:p>
            <a:pPr>
              <a:defRPr/>
            </a:pPr>
            <a:r>
              <a:rPr lang="en-US"/>
              <a:t>   </a:t>
            </a:r>
            <a:fld id="{A8F6711A-DC0D-4555-8B41-81073AC2170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Palatino Linotype" pitchFamily="18" charset="0"/>
        </a:defRPr>
      </a:lvl2pPr>
      <a:lvl3pPr algn="l" rtl="0" eaLnBrk="0" fontAlgn="base" hangingPunct="0">
        <a:spcBef>
          <a:spcPct val="0"/>
        </a:spcBef>
        <a:spcAft>
          <a:spcPct val="0"/>
        </a:spcAft>
        <a:defRPr sz="2800">
          <a:solidFill>
            <a:schemeClr val="bg1"/>
          </a:solidFill>
          <a:latin typeface="Palatino Linotype" pitchFamily="18" charset="0"/>
        </a:defRPr>
      </a:lvl3pPr>
      <a:lvl4pPr algn="l" rtl="0" eaLnBrk="0" fontAlgn="base" hangingPunct="0">
        <a:spcBef>
          <a:spcPct val="0"/>
        </a:spcBef>
        <a:spcAft>
          <a:spcPct val="0"/>
        </a:spcAft>
        <a:defRPr sz="2800">
          <a:solidFill>
            <a:schemeClr val="bg1"/>
          </a:solidFill>
          <a:latin typeface="Palatino Linotype" pitchFamily="18" charset="0"/>
        </a:defRPr>
      </a:lvl4pPr>
      <a:lvl5pPr algn="l" rtl="0" eaLnBrk="0" fontAlgn="base" hangingPunct="0">
        <a:spcBef>
          <a:spcPct val="0"/>
        </a:spcBef>
        <a:spcAft>
          <a:spcPct val="0"/>
        </a:spcAft>
        <a:defRPr sz="2800">
          <a:solidFill>
            <a:schemeClr val="bg1"/>
          </a:solidFill>
          <a:latin typeface="Palatino Linotype" pitchFamily="18" charset="0"/>
        </a:defRPr>
      </a:lvl5pPr>
      <a:lvl6pPr marL="457200" algn="l" rtl="0" eaLnBrk="0" fontAlgn="base" hangingPunct="0">
        <a:spcBef>
          <a:spcPct val="0"/>
        </a:spcBef>
        <a:spcAft>
          <a:spcPct val="0"/>
        </a:spcAft>
        <a:defRPr sz="2800">
          <a:solidFill>
            <a:schemeClr val="bg1"/>
          </a:solidFill>
          <a:latin typeface="Palatino Linotype" pitchFamily="18" charset="0"/>
        </a:defRPr>
      </a:lvl6pPr>
      <a:lvl7pPr marL="914400" algn="l" rtl="0" eaLnBrk="0" fontAlgn="base" hangingPunct="0">
        <a:spcBef>
          <a:spcPct val="0"/>
        </a:spcBef>
        <a:spcAft>
          <a:spcPct val="0"/>
        </a:spcAft>
        <a:defRPr sz="2800">
          <a:solidFill>
            <a:schemeClr val="bg1"/>
          </a:solidFill>
          <a:latin typeface="Palatino Linotype" pitchFamily="18" charset="0"/>
        </a:defRPr>
      </a:lvl7pPr>
      <a:lvl8pPr marL="1371600" algn="l" rtl="0" eaLnBrk="0" fontAlgn="base" hangingPunct="0">
        <a:spcBef>
          <a:spcPct val="0"/>
        </a:spcBef>
        <a:spcAft>
          <a:spcPct val="0"/>
        </a:spcAft>
        <a:defRPr sz="2800">
          <a:solidFill>
            <a:schemeClr val="bg1"/>
          </a:solidFill>
          <a:latin typeface="Palatino Linotype" pitchFamily="18" charset="0"/>
        </a:defRPr>
      </a:lvl8pPr>
      <a:lvl9pPr marL="1828800" algn="l" rtl="0" eaLnBrk="0" fontAlgn="base" hangingPunct="0">
        <a:spcBef>
          <a:spcPct val="0"/>
        </a:spcBef>
        <a:spcAft>
          <a:spcPct val="0"/>
        </a:spcAft>
        <a:defRPr sz="2800">
          <a:solidFill>
            <a:schemeClr val="bg1"/>
          </a:solidFill>
          <a:latin typeface="Palatino Linotype" pitchFamily="18" charset="0"/>
        </a:defRPr>
      </a:lvl9pPr>
    </p:titleStyle>
    <p:bodyStyle>
      <a:lvl1pPr marL="228600" indent="-228600" algn="l" rtl="0" eaLnBrk="0" fontAlgn="base" hangingPunct="0">
        <a:spcBef>
          <a:spcPct val="50000"/>
        </a:spcBef>
        <a:spcAft>
          <a:spcPct val="0"/>
        </a:spcAft>
        <a:buBlip>
          <a:blip r:embed="rId14"/>
        </a:buBlip>
        <a:defRPr>
          <a:solidFill>
            <a:schemeClr val="tx1"/>
          </a:solidFill>
          <a:latin typeface="+mn-lt"/>
          <a:ea typeface="+mn-ea"/>
          <a:cs typeface="+mn-cs"/>
        </a:defRPr>
      </a:lvl1pPr>
      <a:lvl2pPr marL="749300" indent="-228600" algn="l" rtl="0" eaLnBrk="0" fontAlgn="base" hangingPunct="0">
        <a:spcBef>
          <a:spcPct val="25000"/>
        </a:spcBef>
        <a:spcAft>
          <a:spcPct val="0"/>
        </a:spcAft>
        <a:buFont typeface="Times" pitchFamily="18" charset="0"/>
        <a:buChar char="–"/>
        <a:defRPr>
          <a:solidFill>
            <a:schemeClr val="tx1"/>
          </a:solidFill>
          <a:latin typeface="+mn-lt"/>
        </a:defRPr>
      </a:lvl2pPr>
      <a:lvl3pPr marL="1606550" indent="-244475" algn="l" rtl="0" eaLnBrk="0" fontAlgn="base" hangingPunct="0">
        <a:spcBef>
          <a:spcPct val="25000"/>
        </a:spcBef>
        <a:spcAft>
          <a:spcPct val="0"/>
        </a:spcAft>
        <a:buFont typeface="Times" pitchFamily="18" charset="0"/>
        <a:buChar char="–"/>
        <a:defRPr>
          <a:solidFill>
            <a:schemeClr val="tx1"/>
          </a:solidFill>
          <a:latin typeface="+mn-lt"/>
        </a:defRPr>
      </a:lvl3pPr>
      <a:lvl4pPr marL="2063750" indent="-217488" algn="l" rtl="0" eaLnBrk="0" fontAlgn="base" hangingPunct="0">
        <a:spcBef>
          <a:spcPct val="25000"/>
        </a:spcBef>
        <a:spcAft>
          <a:spcPct val="0"/>
        </a:spcAft>
        <a:buFont typeface="Times" pitchFamily="18" charset="0"/>
        <a:buChar char="–"/>
        <a:defRPr>
          <a:solidFill>
            <a:schemeClr val="tx1"/>
          </a:solidFill>
          <a:latin typeface="+mn-lt"/>
        </a:defRPr>
      </a:lvl4pPr>
      <a:lvl5pPr marL="2520950" indent="-219075" algn="l" rtl="0" eaLnBrk="0" fontAlgn="base" hangingPunct="0">
        <a:spcBef>
          <a:spcPct val="25000"/>
        </a:spcBef>
        <a:spcAft>
          <a:spcPct val="0"/>
        </a:spcAft>
        <a:buFont typeface="Times" pitchFamily="18" charset="0"/>
        <a:buChar char="–"/>
        <a:defRPr>
          <a:solidFill>
            <a:schemeClr val="tx1"/>
          </a:solidFill>
          <a:latin typeface="+mn-lt"/>
        </a:defRPr>
      </a:lvl5pPr>
      <a:lvl6pPr marL="2978150" indent="-219075" algn="l" rtl="0" eaLnBrk="0" fontAlgn="base" hangingPunct="0">
        <a:spcBef>
          <a:spcPct val="25000"/>
        </a:spcBef>
        <a:spcAft>
          <a:spcPct val="0"/>
        </a:spcAft>
        <a:buFont typeface="Times"/>
        <a:buChar char="–"/>
        <a:defRPr>
          <a:solidFill>
            <a:schemeClr val="tx1"/>
          </a:solidFill>
          <a:latin typeface="+mn-lt"/>
        </a:defRPr>
      </a:lvl6pPr>
      <a:lvl7pPr marL="3435350" indent="-219075" algn="l" rtl="0" eaLnBrk="0" fontAlgn="base" hangingPunct="0">
        <a:spcBef>
          <a:spcPct val="25000"/>
        </a:spcBef>
        <a:spcAft>
          <a:spcPct val="0"/>
        </a:spcAft>
        <a:buFont typeface="Times"/>
        <a:buChar char="–"/>
        <a:defRPr>
          <a:solidFill>
            <a:schemeClr val="tx1"/>
          </a:solidFill>
          <a:latin typeface="+mn-lt"/>
        </a:defRPr>
      </a:lvl7pPr>
      <a:lvl8pPr marL="3892550" indent="-219075" algn="l" rtl="0" eaLnBrk="0" fontAlgn="base" hangingPunct="0">
        <a:spcBef>
          <a:spcPct val="25000"/>
        </a:spcBef>
        <a:spcAft>
          <a:spcPct val="0"/>
        </a:spcAft>
        <a:buFont typeface="Times"/>
        <a:buChar char="–"/>
        <a:defRPr>
          <a:solidFill>
            <a:schemeClr val="tx1"/>
          </a:solidFill>
          <a:latin typeface="+mn-lt"/>
        </a:defRPr>
      </a:lvl8pPr>
      <a:lvl9pPr marL="4349750" indent="-219075" algn="l" rtl="0" eaLnBrk="0" fontAlgn="base" hangingPunct="0">
        <a:spcBef>
          <a:spcPct val="25000"/>
        </a:spcBef>
        <a:spcAft>
          <a:spcPct val="0"/>
        </a:spcAft>
        <a:buFont typeface="Times"/>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8" descr="FTI_Powerpoint_Final_Minuslogo_Page_1"/>
          <p:cNvPicPr>
            <a:picLocks noChangeAspect="1" noChangeArrowheads="1"/>
          </p:cNvPicPr>
          <p:nvPr/>
        </p:nvPicPr>
        <p:blipFill>
          <a:blip r:embed="rId3"/>
          <a:srcRect/>
          <a:stretch>
            <a:fillRect/>
          </a:stretch>
        </p:blipFill>
        <p:spPr bwMode="auto">
          <a:xfrm>
            <a:off x="0" y="0"/>
            <a:ext cx="9144000" cy="5192713"/>
          </a:xfrm>
          <a:prstGeom prst="rect">
            <a:avLst/>
          </a:prstGeom>
          <a:noFill/>
          <a:ln w="9525">
            <a:noFill/>
            <a:miter lim="800000"/>
            <a:headEnd/>
            <a:tailEnd/>
          </a:ln>
        </p:spPr>
      </p:pic>
      <p:sp>
        <p:nvSpPr>
          <p:cNvPr id="27650" name="Text Box 4"/>
          <p:cNvSpPr txBox="1">
            <a:spLocks noChangeArrowheads="1"/>
          </p:cNvSpPr>
          <p:nvPr/>
        </p:nvSpPr>
        <p:spPr bwMode="auto">
          <a:xfrm>
            <a:off x="76200" y="6270625"/>
            <a:ext cx="609600" cy="457200"/>
          </a:xfrm>
          <a:prstGeom prst="rect">
            <a:avLst/>
          </a:prstGeom>
          <a:solidFill>
            <a:schemeClr val="bg1"/>
          </a:solidFill>
          <a:ln w="12700">
            <a:noFill/>
            <a:miter lim="800000"/>
            <a:headEnd/>
            <a:tailEnd/>
          </a:ln>
        </p:spPr>
        <p:txBody>
          <a:bodyPr>
            <a:spAutoFit/>
          </a:bodyPr>
          <a:lstStyle/>
          <a:p>
            <a:pPr eaLnBrk="0" hangingPunct="0">
              <a:spcBef>
                <a:spcPct val="50000"/>
              </a:spcBef>
            </a:pPr>
            <a:endParaRPr lang="en-US" sz="2400">
              <a:latin typeface="Verdana" pitchFamily="34" charset="0"/>
            </a:endParaRPr>
          </a:p>
        </p:txBody>
      </p:sp>
      <p:sp>
        <p:nvSpPr>
          <p:cNvPr id="27651" name="Text Box 6"/>
          <p:cNvSpPr txBox="1">
            <a:spLocks noChangeArrowheads="1"/>
          </p:cNvSpPr>
          <p:nvPr/>
        </p:nvSpPr>
        <p:spPr bwMode="auto">
          <a:xfrm>
            <a:off x="417513" y="5310188"/>
            <a:ext cx="8477250" cy="954087"/>
          </a:xfrm>
          <a:prstGeom prst="rect">
            <a:avLst/>
          </a:prstGeom>
          <a:noFill/>
          <a:ln w="12700">
            <a:noFill/>
            <a:miter lim="800000"/>
            <a:headEnd/>
            <a:tailEnd/>
          </a:ln>
        </p:spPr>
        <p:txBody>
          <a:bodyPr>
            <a:spAutoFit/>
          </a:bodyPr>
          <a:lstStyle/>
          <a:p>
            <a:pPr algn="r"/>
            <a:r>
              <a:rPr lang="en-US" sz="2800">
                <a:latin typeface="Calibri" pitchFamily="34" charset="0"/>
              </a:rPr>
              <a:t>Executive Summary UMC Board of Trustees  Presentation </a:t>
            </a:r>
          </a:p>
          <a:p>
            <a:pPr algn="r"/>
            <a:r>
              <a:rPr lang="en-US" sz="2800">
                <a:latin typeface="Calibri" pitchFamily="34" charset="0"/>
              </a:rPr>
              <a:t>DRAFT February 2,  2011</a:t>
            </a:r>
          </a:p>
        </p:txBody>
      </p:sp>
      <p:pic>
        <p:nvPicPr>
          <p:cNvPr id="27652" name="Picture 6" descr="UMC Logo.png"/>
          <p:cNvPicPr>
            <a:picLocks noChangeAspect="1"/>
          </p:cNvPicPr>
          <p:nvPr/>
        </p:nvPicPr>
        <p:blipFill>
          <a:blip r:embed="rId4"/>
          <a:srcRect/>
          <a:stretch>
            <a:fillRect/>
          </a:stretch>
        </p:blipFill>
        <p:spPr bwMode="auto">
          <a:xfrm>
            <a:off x="0" y="6062663"/>
            <a:ext cx="2459038" cy="795337"/>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pPr>
              <a:defRPr/>
            </a:pPr>
            <a:r>
              <a:rPr lang="en-US"/>
              <a:t>DRAFT Confidential Document - For Discussion Purposes Only</a:t>
            </a:r>
            <a:endParaRPr lang="en-US" dirty="0"/>
          </a:p>
        </p:txBody>
      </p:sp>
      <p:sp>
        <p:nvSpPr>
          <p:cNvPr id="10" name="Slide Number Placeholder 9"/>
          <p:cNvSpPr>
            <a:spLocks noGrp="1"/>
          </p:cNvSpPr>
          <p:nvPr>
            <p:ph type="sldNum" sz="quarter" idx="10"/>
          </p:nvPr>
        </p:nvSpPr>
        <p:spPr/>
        <p:txBody>
          <a:bodyPr/>
          <a:lstStyle/>
          <a:p>
            <a:pPr>
              <a:defRPr/>
            </a:pPr>
            <a:fld id="{9A5B1816-4F68-4621-A2AB-21180D76115D}"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39700" y="57150"/>
            <a:ext cx="6781800" cy="1025525"/>
          </a:xfrm>
        </p:spPr>
        <p:txBody>
          <a:bodyPr/>
          <a:lstStyle/>
          <a:p>
            <a:r>
              <a:rPr lang="en-US" smtClean="0">
                <a:ea typeface="ＭＳ Ｐゴシック"/>
                <a:cs typeface="ＭＳ Ｐゴシック"/>
              </a:rPr>
              <a:t>Financial Performance</a:t>
            </a:r>
            <a:r>
              <a:rPr lang="en-US" sz="4800" smtClean="0">
                <a:ea typeface="ＭＳ Ｐゴシック"/>
                <a:cs typeface="ＭＳ Ｐゴシック"/>
              </a:rPr>
              <a:t/>
            </a:r>
            <a:br>
              <a:rPr lang="en-US" sz="4800" smtClean="0">
                <a:ea typeface="ＭＳ Ｐゴシック"/>
                <a:cs typeface="ＭＳ Ｐゴシック"/>
              </a:rPr>
            </a:br>
            <a:r>
              <a:rPr lang="en-US" sz="2000" i="1" smtClean="0">
                <a:ea typeface="ＭＳ Ｐゴシック"/>
                <a:cs typeface="ＭＳ Ｐゴシック"/>
              </a:rPr>
              <a:t>Summary</a:t>
            </a:r>
            <a:endParaRPr lang="en-US" sz="2000" smtClean="0"/>
          </a:p>
        </p:txBody>
      </p:sp>
      <p:pic>
        <p:nvPicPr>
          <p:cNvPr id="37890" name="Picture 3"/>
          <p:cNvPicPr>
            <a:picLocks noChangeAspect="1" noChangeArrowheads="1"/>
          </p:cNvPicPr>
          <p:nvPr/>
        </p:nvPicPr>
        <p:blipFill>
          <a:blip r:embed="rId2"/>
          <a:srcRect/>
          <a:stretch>
            <a:fillRect/>
          </a:stretch>
        </p:blipFill>
        <p:spPr bwMode="auto">
          <a:xfrm>
            <a:off x="2266950" y="3481388"/>
            <a:ext cx="5143500" cy="3135312"/>
          </a:xfrm>
          <a:prstGeom prst="rect">
            <a:avLst/>
          </a:prstGeom>
          <a:noFill/>
          <a:ln w="9525">
            <a:noFill/>
            <a:miter lim="800000"/>
            <a:headEnd/>
            <a:tailEnd/>
          </a:ln>
        </p:spPr>
      </p:pic>
      <p:sp>
        <p:nvSpPr>
          <p:cNvPr id="6" name="TextBox 5"/>
          <p:cNvSpPr txBox="1"/>
          <p:nvPr/>
        </p:nvSpPr>
        <p:spPr>
          <a:xfrm>
            <a:off x="241300" y="1239838"/>
            <a:ext cx="8597900" cy="2232025"/>
          </a:xfrm>
          <a:prstGeom prst="rect">
            <a:avLst/>
          </a:prstGeom>
          <a:noFill/>
        </p:spPr>
        <p:txBody>
          <a:bodyPr>
            <a:spAutoFit/>
          </a:bodyPr>
          <a:lstStyle/>
          <a:p>
            <a:pPr>
              <a:lnSpc>
                <a:spcPct val="150000"/>
              </a:lnSpc>
              <a:defRPr/>
            </a:pPr>
            <a:r>
              <a:rPr lang="en-US" dirty="0">
                <a:latin typeface="+mj-lt"/>
              </a:rPr>
              <a:t>Based on historical trends, the financial projection for UMC reflects the following:</a:t>
            </a:r>
          </a:p>
          <a:p>
            <a:pPr marL="228600" indent="-228600">
              <a:buFontTx/>
              <a:buAutoNum type="arabicParenR"/>
              <a:defRPr/>
            </a:pPr>
            <a:r>
              <a:rPr lang="en-US" sz="1400" dirty="0">
                <a:latin typeface="+mj-lt"/>
              </a:rPr>
              <a:t>Trends in volume, net revenue, and expenses are expected to result in increasing operating deficits (climbing at over $10 million per year) to nearly </a:t>
            </a:r>
            <a:r>
              <a:rPr lang="en-US" sz="1400" u="sng" dirty="0">
                <a:latin typeface="+mj-lt"/>
              </a:rPr>
              <a:t>$100 million </a:t>
            </a:r>
            <a:r>
              <a:rPr lang="en-US" sz="1400" dirty="0">
                <a:latin typeface="+mj-lt"/>
              </a:rPr>
              <a:t>within the next three years.</a:t>
            </a:r>
          </a:p>
          <a:p>
            <a:pPr marL="228600" indent="-228600">
              <a:buFontTx/>
              <a:buAutoNum type="arabicParenR"/>
              <a:defRPr/>
            </a:pPr>
            <a:r>
              <a:rPr lang="en-US" sz="1400" dirty="0">
                <a:latin typeface="+mj-lt"/>
              </a:rPr>
              <a:t>UMC has several significant cash flow requirements including the operating loss and capital investments which are required to be funded to sustain current operations.</a:t>
            </a:r>
          </a:p>
          <a:p>
            <a:pPr marL="228600" indent="-228600">
              <a:buFontTx/>
              <a:buAutoNum type="arabicParenR"/>
              <a:defRPr/>
            </a:pPr>
            <a:r>
              <a:rPr lang="en-US" sz="1400" dirty="0">
                <a:latin typeface="+mj-lt"/>
              </a:rPr>
              <a:t>Clark County has a limited capacity to support UMC ($65 million per year for operations and $25 million in capital funds).  </a:t>
            </a:r>
          </a:p>
          <a:p>
            <a:pPr marL="228600" indent="-228600">
              <a:buFontTx/>
              <a:buAutoNum type="arabicParenR"/>
              <a:defRPr/>
            </a:pPr>
            <a:r>
              <a:rPr lang="en-US" sz="1400" dirty="0">
                <a:latin typeface="+mj-lt"/>
              </a:rPr>
              <a:t>UMC and Clark County need to immediately address the areas of potential operational improvement to reduce the impending $100 million cumulative cash flow deficit projected over the next three years.</a:t>
            </a:r>
            <a:endParaRPr lang="en-US" sz="1400" dirty="0">
              <a:latin typeface="+mj-lt"/>
            </a:endParaRPr>
          </a:p>
        </p:txBody>
      </p:sp>
      <p:sp>
        <p:nvSpPr>
          <p:cNvPr id="7" name="Footer Placeholder 6"/>
          <p:cNvSpPr>
            <a:spLocks noGrp="1"/>
          </p:cNvSpPr>
          <p:nvPr>
            <p:ph type="ftr" sz="quarter" idx="11"/>
          </p:nvPr>
        </p:nvSpPr>
        <p:spPr/>
        <p:txBody>
          <a:bodyPr/>
          <a:lstStyle/>
          <a:p>
            <a:pPr>
              <a:defRPr/>
            </a:pPr>
            <a:r>
              <a:rPr lang="en-US"/>
              <a:t>DRAFT Confidential Document - For Discussion Purposes Only</a:t>
            </a:r>
            <a:endParaRPr lang="en-US"/>
          </a:p>
        </p:txBody>
      </p:sp>
      <p:sp>
        <p:nvSpPr>
          <p:cNvPr id="8" name="Slide Number Placeholder 7"/>
          <p:cNvSpPr>
            <a:spLocks noGrp="1"/>
          </p:cNvSpPr>
          <p:nvPr>
            <p:ph type="sldNum" sz="quarter" idx="10"/>
          </p:nvPr>
        </p:nvSpPr>
        <p:spPr/>
        <p:txBody>
          <a:bodyPr/>
          <a:lstStyle/>
          <a:p>
            <a:pPr>
              <a:defRPr/>
            </a:pPr>
            <a:fld id="{ABAD0985-89AB-4D6B-8F2C-6097CE5AF54B}"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a:xfrm>
            <a:off x="315913" y="1355725"/>
            <a:ext cx="8528050" cy="1112838"/>
          </a:xfrm>
        </p:spPr>
        <p:txBody>
          <a:bodyPr/>
          <a:lstStyle/>
          <a:p>
            <a:pPr marL="0" indent="0">
              <a:buFont typeface="Wingdings" pitchFamily="2" charset="2"/>
              <a:buNone/>
            </a:pPr>
            <a:r>
              <a:rPr lang="en-US" smtClean="0"/>
              <a:t>FTI completed a review of the UMC facilities, clinical operations, revenue cycle and expenses.  The income statement opportunities represent nearly an 8% improvement in operating results at the mid-point and demonstrates a significant organization-wide effort.</a:t>
            </a:r>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pic>
        <p:nvPicPr>
          <p:cNvPr id="38915" name="Picture 2"/>
          <p:cNvPicPr>
            <a:picLocks noChangeAspect="1" noChangeArrowheads="1"/>
          </p:cNvPicPr>
          <p:nvPr/>
        </p:nvPicPr>
        <p:blipFill>
          <a:blip r:embed="rId2"/>
          <a:srcRect/>
          <a:stretch>
            <a:fillRect/>
          </a:stretch>
        </p:blipFill>
        <p:spPr bwMode="auto">
          <a:xfrm>
            <a:off x="863600" y="2468563"/>
            <a:ext cx="7432675" cy="3856037"/>
          </a:xfrm>
          <a:prstGeom prst="rect">
            <a:avLst/>
          </a:prstGeom>
          <a:noFill/>
          <a:ln w="9525">
            <a:noFill/>
            <a:miter lim="800000"/>
            <a:headEnd/>
            <a:tailEnd/>
          </a:ln>
        </p:spPr>
      </p:pic>
      <p:sp>
        <p:nvSpPr>
          <p:cNvPr id="38916" name="Title 1"/>
          <p:cNvSpPr>
            <a:spLocks noGrp="1"/>
          </p:cNvSpPr>
          <p:nvPr>
            <p:ph type="title"/>
          </p:nvPr>
        </p:nvSpPr>
        <p:spPr>
          <a:xfrm>
            <a:off x="139700" y="57150"/>
            <a:ext cx="6781800" cy="1025525"/>
          </a:xfrm>
        </p:spPr>
        <p:txBody>
          <a:bodyPr/>
          <a:lstStyle/>
          <a:p>
            <a:r>
              <a:rPr lang="en-US" smtClean="0">
                <a:ea typeface="ＭＳ Ｐゴシック"/>
                <a:cs typeface="ＭＳ Ｐゴシック"/>
              </a:rPr>
              <a:t>FTI Assessment Summary</a:t>
            </a:r>
            <a:r>
              <a:rPr lang="en-US" sz="4800" smtClean="0">
                <a:ea typeface="ＭＳ Ｐゴシック"/>
                <a:cs typeface="ＭＳ Ｐゴシック"/>
              </a:rPr>
              <a:t/>
            </a:r>
            <a:br>
              <a:rPr lang="en-US" sz="4800" smtClean="0">
                <a:ea typeface="ＭＳ Ｐゴシック"/>
                <a:cs typeface="ＭＳ Ｐゴシック"/>
              </a:rPr>
            </a:br>
            <a:r>
              <a:rPr lang="en-US" sz="2000" smtClean="0">
                <a:ea typeface="ＭＳ Ｐゴシック"/>
                <a:cs typeface="ＭＳ Ｐゴシック"/>
              </a:rPr>
              <a:t>Opportunity Assessment </a:t>
            </a:r>
            <a:endParaRPr lang="en-US" sz="2000" smtClean="0">
              <a:solidFill>
                <a:srgbClr val="FF0000"/>
              </a:solidFill>
            </a:endParaRPr>
          </a:p>
        </p:txBody>
      </p:sp>
      <p:sp>
        <p:nvSpPr>
          <p:cNvPr id="7" name="Slide Number Placeholder 6"/>
          <p:cNvSpPr>
            <a:spLocks noGrp="1"/>
          </p:cNvSpPr>
          <p:nvPr>
            <p:ph type="sldNum" sz="quarter" idx="10"/>
          </p:nvPr>
        </p:nvSpPr>
        <p:spPr/>
        <p:txBody>
          <a:bodyPr/>
          <a:lstStyle/>
          <a:p>
            <a:pPr>
              <a:defRPr/>
            </a:pPr>
            <a:fld id="{92D4304C-29A1-4E49-B269-7D7A6584DA77}"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Overall Opportunity</a:t>
            </a:r>
            <a:br>
              <a:rPr lang="en-US" smtClean="0"/>
            </a:br>
            <a:r>
              <a:rPr lang="en-US" sz="2000" i="1" smtClean="0"/>
              <a:t>Management Action Plan – by Discipline </a:t>
            </a:r>
            <a:endParaRPr lang="en-US" sz="2000" i="1" smtClean="0">
              <a:solidFill>
                <a:srgbClr val="FF0000"/>
              </a:solidFill>
            </a:endParaRPr>
          </a:p>
        </p:txBody>
      </p:sp>
      <p:sp>
        <p:nvSpPr>
          <p:cNvPr id="39938" name="Line 3"/>
          <p:cNvSpPr>
            <a:spLocks noChangeShapeType="1"/>
          </p:cNvSpPr>
          <p:nvPr/>
        </p:nvSpPr>
        <p:spPr bwMode="auto">
          <a:xfrm>
            <a:off x="119063" y="1931988"/>
            <a:ext cx="8885237" cy="0"/>
          </a:xfrm>
          <a:prstGeom prst="line">
            <a:avLst/>
          </a:prstGeom>
          <a:noFill/>
          <a:ln w="38100">
            <a:solidFill>
              <a:schemeClr val="tx1"/>
            </a:solidFill>
            <a:round/>
            <a:headEnd/>
            <a:tailEnd/>
          </a:ln>
        </p:spPr>
        <p:txBody>
          <a:bodyPr wrap="none" anchor="ctr"/>
          <a:lstStyle/>
          <a:p>
            <a:endParaRPr lang="en-US"/>
          </a:p>
        </p:txBody>
      </p:sp>
      <p:sp>
        <p:nvSpPr>
          <p:cNvPr id="39939" name="Rectangle 3"/>
          <p:cNvSpPr>
            <a:spLocks noChangeArrowheads="1"/>
          </p:cNvSpPr>
          <p:nvPr/>
        </p:nvSpPr>
        <p:spPr bwMode="auto">
          <a:xfrm>
            <a:off x="103188" y="1277938"/>
            <a:ext cx="9001125" cy="741362"/>
          </a:xfrm>
          <a:prstGeom prst="rect">
            <a:avLst/>
          </a:prstGeom>
          <a:noFill/>
          <a:ln w="9525">
            <a:noFill/>
            <a:miter lim="800000"/>
            <a:headEnd/>
            <a:tailEnd/>
          </a:ln>
        </p:spPr>
        <p:txBody>
          <a:bodyPr tIns="91440" bIns="91440"/>
          <a:lstStyle/>
          <a:p>
            <a:pPr algn="just">
              <a:spcBef>
                <a:spcPct val="20000"/>
              </a:spcBef>
              <a:buFont typeface="Times" pitchFamily="18" charset="0"/>
              <a:buNone/>
            </a:pPr>
            <a:r>
              <a:rPr lang="en-US" sz="1600">
                <a:latin typeface="Calibri" pitchFamily="34" charset="0"/>
              </a:rPr>
              <a:t>To realize the identified benefit, implementation activity would require focused initiatives lasting (in duration) anywhere from 6 to 24 months.</a:t>
            </a:r>
          </a:p>
        </p:txBody>
      </p:sp>
      <p:pic>
        <p:nvPicPr>
          <p:cNvPr id="39940" name="Picture 3"/>
          <p:cNvPicPr>
            <a:picLocks noChangeAspect="1" noChangeArrowheads="1"/>
          </p:cNvPicPr>
          <p:nvPr/>
        </p:nvPicPr>
        <p:blipFill>
          <a:blip r:embed="rId3"/>
          <a:srcRect/>
          <a:stretch>
            <a:fillRect/>
          </a:stretch>
        </p:blipFill>
        <p:spPr bwMode="auto">
          <a:xfrm>
            <a:off x="306388" y="2079625"/>
            <a:ext cx="8531225" cy="3538538"/>
          </a:xfrm>
          <a:prstGeom prst="rect">
            <a:avLst/>
          </a:prstGeom>
          <a:noFill/>
          <a:ln w="9525">
            <a:solidFill>
              <a:schemeClr val="tx1"/>
            </a:solidFill>
            <a:miter lim="800000"/>
            <a:headEnd/>
            <a:tailEnd/>
          </a:ln>
        </p:spPr>
      </p:pic>
      <p:sp>
        <p:nvSpPr>
          <p:cNvPr id="8" name="Footer Placeholder 7"/>
          <p:cNvSpPr>
            <a:spLocks noGrp="1"/>
          </p:cNvSpPr>
          <p:nvPr>
            <p:ph type="ftr" sz="quarter" idx="11"/>
          </p:nvPr>
        </p:nvSpPr>
        <p:spPr/>
        <p:txBody>
          <a:bodyPr/>
          <a:lstStyle/>
          <a:p>
            <a:pPr>
              <a:defRPr/>
            </a:pPr>
            <a:r>
              <a:rPr lang="en-US"/>
              <a:t>DRAFT Confidential Document - For Discussion Purposes Only</a:t>
            </a:r>
            <a:endParaRPr lang="en-US"/>
          </a:p>
        </p:txBody>
      </p:sp>
      <p:sp>
        <p:nvSpPr>
          <p:cNvPr id="7" name="Slide Number Placeholder 6"/>
          <p:cNvSpPr>
            <a:spLocks noGrp="1"/>
          </p:cNvSpPr>
          <p:nvPr>
            <p:ph type="sldNum" sz="quarter" idx="10"/>
          </p:nvPr>
        </p:nvSpPr>
        <p:spPr/>
        <p:txBody>
          <a:bodyPr/>
          <a:lstStyle/>
          <a:p>
            <a:pPr>
              <a:defRPr/>
            </a:pPr>
            <a:fld id="{44E59074-5A48-4445-9881-3F3F5BB3C52C}"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 Financial Conclusions</a:t>
            </a:r>
          </a:p>
        </p:txBody>
      </p:sp>
      <p:sp>
        <p:nvSpPr>
          <p:cNvPr id="3" name="Content Placeholder 2"/>
          <p:cNvSpPr>
            <a:spLocks noGrp="1"/>
          </p:cNvSpPr>
          <p:nvPr>
            <p:ph idx="1"/>
          </p:nvPr>
        </p:nvSpPr>
        <p:spPr/>
        <p:txBody>
          <a:bodyPr/>
          <a:lstStyle/>
          <a:p>
            <a:pPr>
              <a:buFont typeface="Wingdings" pitchFamily="2" charset="2"/>
              <a:buNone/>
              <a:defRPr/>
            </a:pPr>
            <a:r>
              <a:rPr lang="en-US" b="1" dirty="0" smtClean="0"/>
              <a:t>1) UMC must undertake immediate steps to improve revenue and reduce cost to be able to sustain operations for even the short-term (2-3 years). </a:t>
            </a:r>
          </a:p>
          <a:p>
            <a:pPr lvl="1">
              <a:defRPr/>
            </a:pPr>
            <a:r>
              <a:rPr lang="en-US" dirty="0" smtClean="0"/>
              <a:t>FTI believes an improvement of</a:t>
            </a:r>
            <a:r>
              <a:rPr lang="en-US" b="1" dirty="0" smtClean="0">
                <a:solidFill>
                  <a:srgbClr val="FF0000"/>
                </a:solidFill>
              </a:rPr>
              <a:t> </a:t>
            </a:r>
            <a:r>
              <a:rPr lang="en-US" dirty="0" smtClean="0"/>
              <a:t>nearly $70</a:t>
            </a:r>
            <a:r>
              <a:rPr lang="en-US" dirty="0" smtClean="0">
                <a:solidFill>
                  <a:srgbClr val="FF0000"/>
                </a:solidFill>
              </a:rPr>
              <a:t> </a:t>
            </a:r>
            <a:r>
              <a:rPr lang="en-US" dirty="0" smtClean="0"/>
              <a:t>M is achievable through FY 2013 ($2 million in FY 11, $32 million in FY 12,  $39 million in FY 13).</a:t>
            </a:r>
          </a:p>
          <a:p>
            <a:pPr lvl="1">
              <a:defRPr/>
            </a:pPr>
            <a:r>
              <a:rPr lang="en-US" dirty="0" smtClean="0"/>
              <a:t> This can only be accomplished  through a focused  plan, established goals and objectives.</a:t>
            </a:r>
          </a:p>
          <a:p>
            <a:pPr lvl="1">
              <a:defRPr/>
            </a:pPr>
            <a:r>
              <a:rPr lang="en-US" dirty="0" smtClean="0"/>
              <a:t>A strong management-driven approach and commitment to a timeframe is essential.</a:t>
            </a:r>
          </a:p>
          <a:p>
            <a:pPr lvl="1">
              <a:defRPr/>
            </a:pPr>
            <a:r>
              <a:rPr lang="en-US" dirty="0" smtClean="0"/>
              <a:t>Responsible parties must be identified to take full responsibility for achieving these outcomes. </a:t>
            </a:r>
          </a:p>
          <a:p>
            <a:pPr lvl="1">
              <a:defRPr/>
            </a:pPr>
            <a:r>
              <a:rPr lang="en-US" dirty="0" smtClean="0"/>
              <a:t>There is a need to supplement current UMC leadership with a full time Chief Implementation Officer to drive this process.</a:t>
            </a:r>
          </a:p>
          <a:p>
            <a:pPr marL="0" indent="0">
              <a:buFont typeface="Wingdings" pitchFamily="2" charset="2"/>
              <a:buNone/>
              <a:defRPr/>
            </a:pPr>
            <a:r>
              <a:rPr lang="en-US" b="1" dirty="0" smtClean="0"/>
              <a:t>2) UMC and Clark County need to evaluate other potential governance and operational improvement opportunities (e.g. employment compensation and benefit restructuring) to ensure that the future of the Hospital and medical services are available in the community.</a:t>
            </a:r>
          </a:p>
          <a:p>
            <a:pPr>
              <a:defRPr/>
            </a:pPr>
            <a:endParaRPr lang="en-US" dirty="0"/>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sp>
        <p:nvSpPr>
          <p:cNvPr id="6" name="Slide Number Placeholder 5"/>
          <p:cNvSpPr>
            <a:spLocks noGrp="1"/>
          </p:cNvSpPr>
          <p:nvPr>
            <p:ph type="sldNum" sz="quarter" idx="10"/>
          </p:nvPr>
        </p:nvSpPr>
        <p:spPr/>
        <p:txBody>
          <a:bodyPr/>
          <a:lstStyle/>
          <a:p>
            <a:pPr>
              <a:defRPr/>
            </a:pPr>
            <a:fld id="{0A4DFCE3-03D1-4C74-8835-17D3888C6B94}"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endParaRPr lang="en-US" smtClean="0"/>
          </a:p>
        </p:txBody>
      </p:sp>
      <p:pic>
        <p:nvPicPr>
          <p:cNvPr id="43010" name="Picture 3"/>
          <p:cNvPicPr>
            <a:picLocks noChangeAspect="1" noChangeArrowheads="1"/>
          </p:cNvPicPr>
          <p:nvPr/>
        </p:nvPicPr>
        <p:blipFill>
          <a:blip r:embed="rId3"/>
          <a:srcRect/>
          <a:stretch>
            <a:fillRect/>
          </a:stretch>
        </p:blipFill>
        <p:spPr bwMode="auto">
          <a:xfrm>
            <a:off x="0" y="25400"/>
            <a:ext cx="9144000" cy="5154613"/>
          </a:xfrm>
          <a:prstGeom prst="rect">
            <a:avLst/>
          </a:prstGeom>
          <a:noFill/>
          <a:ln w="9525">
            <a:noFill/>
            <a:miter lim="800000"/>
            <a:headEnd/>
            <a:tailEnd/>
          </a:ln>
        </p:spPr>
      </p:pic>
      <p:sp>
        <p:nvSpPr>
          <p:cNvPr id="441348" name="Rectangle 4"/>
          <p:cNvSpPr>
            <a:spLocks noChangeArrowheads="1"/>
          </p:cNvSpPr>
          <p:nvPr/>
        </p:nvSpPr>
        <p:spPr bwMode="auto">
          <a:xfrm>
            <a:off x="338138" y="1895475"/>
            <a:ext cx="5440362" cy="1203325"/>
          </a:xfrm>
          <a:prstGeom prst="rect">
            <a:avLst/>
          </a:prstGeom>
          <a:noFill/>
          <a:ln w="9525">
            <a:noFill/>
            <a:miter lim="800000"/>
            <a:headEnd/>
            <a:tailEnd/>
          </a:ln>
        </p:spPr>
        <p:txBody>
          <a:bodyPr anchor="ctr"/>
          <a:lstStyle/>
          <a:p>
            <a:pPr marL="571500" indent="-571500">
              <a:defRPr/>
            </a:pPr>
            <a:r>
              <a:rPr lang="en-US" sz="2800" dirty="0">
                <a:solidFill>
                  <a:schemeClr val="bg1"/>
                </a:solidFill>
                <a:latin typeface="+mj-lt"/>
              </a:rPr>
              <a:t>UNSOM / UMC</a:t>
            </a:r>
            <a:endParaRPr lang="en-US" sz="2800" dirty="0">
              <a:solidFill>
                <a:schemeClr val="bg1"/>
              </a:solidFill>
              <a:latin typeface="+mj-lt"/>
            </a:endParaRPr>
          </a:p>
        </p:txBody>
      </p:sp>
      <p:pic>
        <p:nvPicPr>
          <p:cNvPr id="43012" name="Picture 5" descr="ftilogo"/>
          <p:cNvPicPr>
            <a:picLocks noChangeAspect="1" noChangeArrowheads="1"/>
          </p:cNvPicPr>
          <p:nvPr/>
        </p:nvPicPr>
        <p:blipFill>
          <a:blip r:embed="rId4"/>
          <a:srcRect/>
          <a:stretch>
            <a:fillRect/>
          </a:stretch>
        </p:blipFill>
        <p:spPr bwMode="auto">
          <a:xfrm>
            <a:off x="5810250" y="5503863"/>
            <a:ext cx="2844800" cy="690562"/>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pPr>
              <a:defRPr/>
            </a:pPr>
            <a:r>
              <a:rPr lang="en-US"/>
              <a:t>DRAFT Confidential Document - For Discussion Purposes Only</a:t>
            </a:r>
            <a:endParaRPr lang="en-US"/>
          </a:p>
        </p:txBody>
      </p:sp>
      <p:sp>
        <p:nvSpPr>
          <p:cNvPr id="7" name="Slide Number Placeholder 6"/>
          <p:cNvSpPr>
            <a:spLocks noGrp="1"/>
          </p:cNvSpPr>
          <p:nvPr>
            <p:ph type="sldNum" sz="quarter" idx="10"/>
          </p:nvPr>
        </p:nvSpPr>
        <p:spPr/>
        <p:txBody>
          <a:bodyPr/>
          <a:lstStyle/>
          <a:p>
            <a:pPr>
              <a:defRPr/>
            </a:pPr>
            <a:fld id="{67E359FB-5A5F-4737-9AD0-D481CBAA132A}"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type="body" idx="1"/>
          </p:nvPr>
        </p:nvSpPr>
        <p:spPr>
          <a:xfrm>
            <a:off x="290513" y="1447800"/>
            <a:ext cx="8528050" cy="4724400"/>
          </a:xfrm>
        </p:spPr>
        <p:txBody>
          <a:bodyPr/>
          <a:lstStyle/>
          <a:p>
            <a:pPr marL="347472" lvl="1" indent="-347472" algn="just" eaLnBrk="1" hangingPunct="1">
              <a:buFont typeface="Wingdings" pitchFamily="2" charset="2"/>
              <a:buChar char="§"/>
              <a:defRPr/>
            </a:pPr>
            <a:r>
              <a:rPr lang="en-US" dirty="0" smtClean="0"/>
              <a:t>Evaluate current relationship between UMC and UNSOM/NSHE.</a:t>
            </a:r>
          </a:p>
          <a:p>
            <a:pPr marL="347472" lvl="1" indent="-347472" algn="just" eaLnBrk="1" hangingPunct="1">
              <a:buFont typeface="Wingdings" pitchFamily="2" charset="2"/>
              <a:buChar char="§"/>
              <a:defRPr/>
            </a:pPr>
            <a:r>
              <a:rPr lang="en-US" dirty="0" smtClean="0"/>
              <a:t>Evaluate the current mission of UMC as a teaching hospital and how that mission impacts the operations and structure of the organization.</a:t>
            </a:r>
          </a:p>
          <a:p>
            <a:pPr marL="347472" lvl="1" indent="-347472" algn="just" eaLnBrk="1" hangingPunct="1">
              <a:buFont typeface="Wingdings" pitchFamily="2" charset="2"/>
              <a:buChar char="§"/>
              <a:defRPr/>
            </a:pPr>
            <a:r>
              <a:rPr lang="en-US" dirty="0" smtClean="0"/>
              <a:t>Comment on the current and proposed relationships between the clinical and academic elements, including an exploration of enhanced research opportunities.</a:t>
            </a:r>
          </a:p>
          <a:p>
            <a:pPr marL="347472" lvl="1" indent="-347472" algn="just" eaLnBrk="1" hangingPunct="1">
              <a:buFont typeface="Wingdings" pitchFamily="2" charset="2"/>
              <a:buChar char="§"/>
              <a:defRPr/>
            </a:pPr>
            <a:r>
              <a:rPr lang="en-US" dirty="0" smtClean="0"/>
              <a:t>Outline recommendations for the creation of an Academic Health Center (AHC).</a:t>
            </a:r>
          </a:p>
          <a:p>
            <a:pPr marL="342900" lvl="1" indent="-342900" eaLnBrk="1" hangingPunct="1">
              <a:lnSpc>
                <a:spcPct val="90000"/>
              </a:lnSpc>
              <a:buFont typeface="Wingdings" pitchFamily="2" charset="2"/>
              <a:buChar char="§"/>
              <a:defRPr/>
            </a:pPr>
            <a:endParaRPr lang="en-US" dirty="0" smtClean="0">
              <a:ea typeface="ＭＳ Ｐゴシック"/>
            </a:endParaRPr>
          </a:p>
          <a:p>
            <a:pPr lvl="1" eaLnBrk="1" hangingPunct="1">
              <a:lnSpc>
                <a:spcPct val="90000"/>
              </a:lnSpc>
              <a:defRPr/>
            </a:pPr>
            <a:endParaRPr lang="en-US" dirty="0" smtClean="0">
              <a:ea typeface="ＭＳ Ｐゴシック"/>
            </a:endParaRPr>
          </a:p>
          <a:p>
            <a:pPr eaLnBrk="1" hangingPunct="1">
              <a:lnSpc>
                <a:spcPct val="90000"/>
              </a:lnSpc>
              <a:defRPr/>
            </a:pPr>
            <a:endParaRPr lang="en-US" dirty="0" smtClean="0">
              <a:ea typeface="ＭＳ Ｐゴシック"/>
            </a:endParaRPr>
          </a:p>
        </p:txBody>
      </p:sp>
      <p:sp>
        <p:nvSpPr>
          <p:cNvPr id="45058" name="Rectangle 3"/>
          <p:cNvSpPr>
            <a:spLocks noGrp="1" noChangeArrowheads="1"/>
          </p:cNvSpPr>
          <p:nvPr>
            <p:ph type="title"/>
          </p:nvPr>
        </p:nvSpPr>
        <p:spPr>
          <a:xfrm>
            <a:off x="139700" y="41275"/>
            <a:ext cx="6781800" cy="1025525"/>
          </a:xfrm>
        </p:spPr>
        <p:txBody>
          <a:bodyPr/>
          <a:lstStyle/>
          <a:p>
            <a:pPr eaLnBrk="1" hangingPunct="1"/>
            <a:r>
              <a:rPr lang="en-US" smtClean="0"/>
              <a:t>UNSOM / UMC </a:t>
            </a:r>
            <a:r>
              <a:rPr lang="en-US" smtClean="0">
                <a:ea typeface="ＭＳ Ｐゴシック"/>
                <a:cs typeface="ＭＳ Ｐゴシック"/>
              </a:rPr>
              <a:t/>
            </a:r>
            <a:br>
              <a:rPr lang="en-US" smtClean="0">
                <a:ea typeface="ＭＳ Ｐゴシック"/>
                <a:cs typeface="ＭＳ Ｐゴシック"/>
              </a:rPr>
            </a:br>
            <a:r>
              <a:rPr lang="en-US" sz="2000" i="1" smtClean="0">
                <a:ea typeface="ＭＳ Ｐゴシック"/>
                <a:cs typeface="ＭＳ Ｐゴシック"/>
              </a:rPr>
              <a:t>Scope &amp; Approach</a:t>
            </a:r>
          </a:p>
        </p:txBody>
      </p:sp>
      <p:sp>
        <p:nvSpPr>
          <p:cNvPr id="4" name="Footer Placeholder 3"/>
          <p:cNvSpPr>
            <a:spLocks noGrp="1"/>
          </p:cNvSpPr>
          <p:nvPr>
            <p:ph type="ftr" sz="quarter" idx="11"/>
          </p:nvPr>
        </p:nvSpPr>
        <p:spPr/>
        <p:txBody>
          <a:bodyPr/>
          <a:lstStyle/>
          <a:p>
            <a:pPr>
              <a:defRPr/>
            </a:pPr>
            <a:r>
              <a:rPr lang="en-US"/>
              <a:t>DRAFT Confidential Document - For Discussion Purposes Only</a:t>
            </a:r>
            <a:endParaRPr lang="en-US"/>
          </a:p>
        </p:txBody>
      </p:sp>
      <p:sp>
        <p:nvSpPr>
          <p:cNvPr id="5" name="Slide Number Placeholder 4"/>
          <p:cNvSpPr>
            <a:spLocks noGrp="1"/>
          </p:cNvSpPr>
          <p:nvPr>
            <p:ph type="sldNum" sz="quarter" idx="10"/>
          </p:nvPr>
        </p:nvSpPr>
        <p:spPr/>
        <p:txBody>
          <a:bodyPr/>
          <a:lstStyle/>
          <a:p>
            <a:pPr>
              <a:defRPr/>
            </a:pPr>
            <a:fld id="{A6CBFC0B-EADD-45B3-9FFE-3FA797D198B3}"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title"/>
          </p:nvPr>
        </p:nvSpPr>
        <p:spPr>
          <a:xfrm>
            <a:off x="139700" y="41275"/>
            <a:ext cx="6781800" cy="1025525"/>
          </a:xfrm>
        </p:spPr>
        <p:txBody>
          <a:bodyPr/>
          <a:lstStyle/>
          <a:p>
            <a:pPr eaLnBrk="1" hangingPunct="1"/>
            <a:r>
              <a:rPr lang="en-US" sz="2400" smtClean="0">
                <a:ea typeface="ＭＳ Ｐゴシック"/>
                <a:cs typeface="ＭＳ Ｐゴシック"/>
              </a:rPr>
              <a:t/>
            </a:r>
            <a:br>
              <a:rPr lang="en-US" sz="2400"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i="1" smtClean="0">
                <a:ea typeface="ＭＳ Ｐゴシック"/>
                <a:cs typeface="ＭＳ Ｐゴシック"/>
              </a:rPr>
              <a:t/>
            </a:r>
            <a:br>
              <a:rPr lang="en-US" i="1" smtClean="0">
                <a:ea typeface="ＭＳ Ｐゴシック"/>
                <a:cs typeface="ＭＳ Ｐゴシック"/>
              </a:rPr>
            </a:br>
            <a:r>
              <a:rPr lang="en-US" smtClean="0"/>
              <a:t>UNSOM / UMC </a:t>
            </a:r>
            <a:r>
              <a:rPr lang="en-US" smtClean="0">
                <a:ea typeface="ＭＳ Ｐゴシック"/>
                <a:cs typeface="ＭＳ Ｐゴシック"/>
              </a:rPr>
              <a:t/>
            </a:r>
            <a:br>
              <a:rPr lang="en-US" smtClean="0">
                <a:ea typeface="ＭＳ Ｐゴシック"/>
                <a:cs typeface="ＭＳ Ｐゴシック"/>
              </a:rPr>
            </a:br>
            <a:r>
              <a:rPr lang="en-US" sz="2000" i="1" smtClean="0">
                <a:ea typeface="ＭＳ Ｐゴシック"/>
                <a:cs typeface="ＭＳ Ｐゴシック"/>
              </a:rPr>
              <a:t>Key Findings – Advantages/Disadvantages for UMC</a:t>
            </a:r>
          </a:p>
        </p:txBody>
      </p:sp>
      <p:sp>
        <p:nvSpPr>
          <p:cNvPr id="31747" name="TextBox 7"/>
          <p:cNvSpPr txBox="1">
            <a:spLocks noChangeArrowheads="1"/>
          </p:cNvSpPr>
          <p:nvPr/>
        </p:nvSpPr>
        <p:spPr bwMode="auto">
          <a:xfrm>
            <a:off x="219075" y="1371600"/>
            <a:ext cx="8699500" cy="5232400"/>
          </a:xfrm>
          <a:prstGeom prst="rect">
            <a:avLst/>
          </a:prstGeom>
          <a:noFill/>
          <a:ln w="9525">
            <a:noFill/>
            <a:miter lim="800000"/>
            <a:headEnd/>
            <a:tailEnd/>
          </a:ln>
        </p:spPr>
        <p:txBody>
          <a:bodyPr>
            <a:spAutoFit/>
          </a:bodyPr>
          <a:lstStyle/>
          <a:p>
            <a:pPr indent="-346075">
              <a:defRPr/>
            </a:pPr>
            <a:r>
              <a:rPr lang="en-US" dirty="0">
                <a:latin typeface="Calibri" pitchFamily="34" charset="0"/>
              </a:rPr>
              <a:t>Transition of UMC to an Academic Health Center (AHC) model through closer collaboration with UNSOM and other NSHE </a:t>
            </a:r>
            <a:r>
              <a:rPr lang="en-US" dirty="0">
                <a:latin typeface="Calibri" pitchFamily="34" charset="0"/>
              </a:rPr>
              <a:t>institutions poses certain advantages and disadvantages.</a:t>
            </a:r>
          </a:p>
          <a:p>
            <a:pPr indent="-346075">
              <a:defRPr/>
            </a:pPr>
            <a:endParaRPr lang="en-US" dirty="0">
              <a:latin typeface="Calibri" pitchFamily="34" charset="0"/>
            </a:endParaRPr>
          </a:p>
          <a:p>
            <a:pPr marL="346075" indent="-346075">
              <a:defRPr/>
            </a:pPr>
            <a:r>
              <a:rPr lang="en-US" b="1" u="sng" dirty="0">
                <a:latin typeface="Calibri" pitchFamily="34" charset="0"/>
              </a:rPr>
              <a:t>Potential </a:t>
            </a:r>
            <a:r>
              <a:rPr lang="en-US" b="1" u="sng" dirty="0">
                <a:latin typeface="Calibri" pitchFamily="34" charset="0"/>
              </a:rPr>
              <a:t>Advantages for UMC:</a:t>
            </a:r>
          </a:p>
          <a:p>
            <a:pPr marL="803275" lvl="1" indent="-346075">
              <a:buFont typeface="Courier New" pitchFamily="49" charset="0"/>
              <a:buChar char="o"/>
              <a:defRPr/>
            </a:pPr>
            <a:r>
              <a:rPr lang="en-US" sz="1600" dirty="0">
                <a:latin typeface="Calibri" pitchFamily="34" charset="0"/>
              </a:rPr>
              <a:t>Development of a medical staff devoted to the clinical and financial goals of </a:t>
            </a:r>
            <a:r>
              <a:rPr lang="en-US" sz="1600" dirty="0">
                <a:latin typeface="Calibri" pitchFamily="34" charset="0"/>
              </a:rPr>
              <a:t>UMC</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Achieve a higher level of clinical expertise in areas in which the hospital must </a:t>
            </a:r>
            <a:r>
              <a:rPr lang="en-US" sz="1600" dirty="0">
                <a:latin typeface="Calibri" pitchFamily="34" charset="0"/>
              </a:rPr>
              <a:t>excel</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Development of Centers of Excellence which will allow UMC to differentiate its brand in the Las Vegas </a:t>
            </a:r>
            <a:r>
              <a:rPr lang="en-US" sz="1600" dirty="0">
                <a:latin typeface="Calibri" pitchFamily="34" charset="0"/>
              </a:rPr>
              <a:t>market</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Enhance reputation for training the future healthcare professional workforce of the </a:t>
            </a:r>
            <a:r>
              <a:rPr lang="en-US" sz="1600" dirty="0">
                <a:latin typeface="Calibri" pitchFamily="34" charset="0"/>
              </a:rPr>
              <a:t>region</a:t>
            </a:r>
          </a:p>
          <a:p>
            <a:pPr marL="803275" lvl="1" indent="-346075">
              <a:buFont typeface="Courier New" pitchFamily="49" charset="0"/>
              <a:buChar char="o"/>
              <a:defRPr/>
            </a:pPr>
            <a:endParaRPr lang="en-US" sz="1600" dirty="0">
              <a:latin typeface="Calibri" pitchFamily="34" charset="0"/>
            </a:endParaRPr>
          </a:p>
          <a:p>
            <a:pPr marL="346075" indent="-346075">
              <a:defRPr/>
            </a:pPr>
            <a:r>
              <a:rPr lang="en-US" b="1" u="sng" dirty="0">
                <a:latin typeface="Calibri" pitchFamily="34" charset="0"/>
              </a:rPr>
              <a:t>Potential Risks for UMC:</a:t>
            </a:r>
          </a:p>
          <a:p>
            <a:pPr marL="803275" lvl="1" indent="-346075">
              <a:buFont typeface="Courier New" pitchFamily="49" charset="0"/>
              <a:buChar char="o"/>
              <a:defRPr/>
            </a:pPr>
            <a:r>
              <a:rPr lang="en-US" sz="1600" dirty="0">
                <a:latin typeface="Calibri" pitchFamily="34" charset="0"/>
              </a:rPr>
              <a:t>Loss of allegiance of key community </a:t>
            </a:r>
            <a:r>
              <a:rPr lang="en-US" sz="1600" dirty="0">
                <a:latin typeface="Calibri" pitchFamily="34" charset="0"/>
              </a:rPr>
              <a:t>physicians</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Concerns about past experience with UNSOM </a:t>
            </a:r>
            <a:r>
              <a:rPr lang="en-US" sz="1600" dirty="0">
                <a:latin typeface="Calibri" pitchFamily="34" charset="0"/>
              </a:rPr>
              <a:t>faculty</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Reputations of UMC and UNSOM have </a:t>
            </a:r>
            <a:r>
              <a:rPr lang="en-US" sz="1600" dirty="0">
                <a:latin typeface="Calibri" pitchFamily="34" charset="0"/>
              </a:rPr>
              <a:t>challenges</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UNSOM faculty does not have sufficient numbers </a:t>
            </a:r>
            <a:r>
              <a:rPr lang="en-US" sz="1600" dirty="0">
                <a:latin typeface="Calibri" pitchFamily="34" charset="0"/>
              </a:rPr>
              <a:t>and </a:t>
            </a:r>
            <a:r>
              <a:rPr lang="en-US" sz="1600" dirty="0">
                <a:latin typeface="Calibri" pitchFamily="34" charset="0"/>
              </a:rPr>
              <a:t>depth of clinical faculty, especially in terms of the range of specialty services </a:t>
            </a:r>
            <a:r>
              <a:rPr lang="en-US" sz="1600" dirty="0">
                <a:latin typeface="Calibri" pitchFamily="34" charset="0"/>
              </a:rPr>
              <a:t>available</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Perception that UMC is affiliating with a Reno-based organization (North-South issues</a:t>
            </a:r>
            <a:r>
              <a:rPr lang="en-US" sz="1600" dirty="0">
                <a:latin typeface="Calibri" pitchFamily="34" charset="0"/>
              </a:rPr>
              <a:t>)</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Financial </a:t>
            </a:r>
            <a:r>
              <a:rPr lang="en-US" sz="1600" dirty="0">
                <a:latin typeface="Calibri" pitchFamily="34" charset="0"/>
              </a:rPr>
              <a:t>burden</a:t>
            </a:r>
            <a:endParaRPr lang="en-US" sz="1600" dirty="0">
              <a:latin typeface="Calibri" pitchFamily="34" charset="0"/>
            </a:endParaRPr>
          </a:p>
          <a:p>
            <a:pPr marL="803275" lvl="1" indent="-346075">
              <a:defRPr/>
            </a:pPr>
            <a:endParaRPr lang="en-US" dirty="0">
              <a:latin typeface="Calibri" pitchFamily="34" charset="0"/>
            </a:endParaRPr>
          </a:p>
          <a:p>
            <a:pPr marL="346075" indent="-346075">
              <a:buFont typeface="Wingdings" pitchFamily="2" charset="2"/>
              <a:buChar char="§"/>
              <a:defRPr/>
            </a:pPr>
            <a:endParaRPr lang="en-US" dirty="0">
              <a:latin typeface="Calibri" pitchFamily="34" charset="0"/>
            </a:endParaRPr>
          </a:p>
        </p:txBody>
      </p:sp>
      <p:sp>
        <p:nvSpPr>
          <p:cNvPr id="4" name="Footer Placeholder 3"/>
          <p:cNvSpPr>
            <a:spLocks noGrp="1"/>
          </p:cNvSpPr>
          <p:nvPr>
            <p:ph type="ftr" sz="quarter" idx="11"/>
          </p:nvPr>
        </p:nvSpPr>
        <p:spPr/>
        <p:txBody>
          <a:bodyPr/>
          <a:lstStyle/>
          <a:p>
            <a:pPr>
              <a:defRPr/>
            </a:pPr>
            <a:r>
              <a:rPr lang="en-US"/>
              <a:t>DRAFT Confidential Document - For Discussion Purposes Only</a:t>
            </a:r>
            <a:endParaRPr lang="en-US"/>
          </a:p>
        </p:txBody>
      </p:sp>
      <p:sp>
        <p:nvSpPr>
          <p:cNvPr id="5" name="Slide Number Placeholder 4"/>
          <p:cNvSpPr>
            <a:spLocks noGrp="1"/>
          </p:cNvSpPr>
          <p:nvPr>
            <p:ph type="sldNum" sz="quarter" idx="10"/>
          </p:nvPr>
        </p:nvSpPr>
        <p:spPr/>
        <p:txBody>
          <a:bodyPr/>
          <a:lstStyle/>
          <a:p>
            <a:pPr>
              <a:defRPr/>
            </a:pPr>
            <a:fld id="{A8B80ADD-7FD2-4C84-B43A-94AAB887FAB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type="title"/>
          </p:nvPr>
        </p:nvSpPr>
        <p:spPr>
          <a:xfrm>
            <a:off x="139700" y="41275"/>
            <a:ext cx="6781800" cy="1025525"/>
          </a:xfrm>
        </p:spPr>
        <p:txBody>
          <a:bodyPr/>
          <a:lstStyle/>
          <a:p>
            <a:pPr eaLnBrk="1" hangingPunct="1"/>
            <a:r>
              <a:rPr lang="en-US" sz="2400" smtClean="0">
                <a:ea typeface="ＭＳ Ｐゴシック"/>
                <a:cs typeface="ＭＳ Ｐゴシック"/>
              </a:rPr>
              <a:t/>
            </a:r>
            <a:br>
              <a:rPr lang="en-US" sz="2400"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i="1" smtClean="0">
                <a:ea typeface="ＭＳ Ｐゴシック"/>
                <a:cs typeface="ＭＳ Ｐゴシック"/>
              </a:rPr>
              <a:t/>
            </a:r>
            <a:br>
              <a:rPr lang="en-US" i="1" smtClean="0">
                <a:ea typeface="ＭＳ Ｐゴシック"/>
                <a:cs typeface="ＭＳ Ｐゴシック"/>
              </a:rPr>
            </a:br>
            <a:r>
              <a:rPr lang="en-US" smtClean="0"/>
              <a:t>UNSOM / UMC </a:t>
            </a:r>
            <a:r>
              <a:rPr lang="en-US" smtClean="0">
                <a:ea typeface="ＭＳ Ｐゴシック"/>
                <a:cs typeface="ＭＳ Ｐゴシック"/>
              </a:rPr>
              <a:t/>
            </a:r>
            <a:br>
              <a:rPr lang="en-US" smtClean="0">
                <a:ea typeface="ＭＳ Ｐゴシック"/>
                <a:cs typeface="ＭＳ Ｐゴシック"/>
              </a:rPr>
            </a:br>
            <a:r>
              <a:rPr lang="en-US" sz="2000" i="1" smtClean="0">
                <a:ea typeface="ＭＳ Ｐゴシック"/>
                <a:cs typeface="ＭＳ Ｐゴシック"/>
              </a:rPr>
              <a:t>Key Findings – Advantages/Disadvantages for UNSOM</a:t>
            </a:r>
          </a:p>
        </p:txBody>
      </p:sp>
      <p:sp>
        <p:nvSpPr>
          <p:cNvPr id="8" name="TextBox 7"/>
          <p:cNvSpPr txBox="1"/>
          <p:nvPr/>
        </p:nvSpPr>
        <p:spPr>
          <a:xfrm>
            <a:off x="219075" y="1371600"/>
            <a:ext cx="8699500" cy="4462463"/>
          </a:xfrm>
          <a:prstGeom prst="rect">
            <a:avLst/>
          </a:prstGeom>
          <a:noFill/>
        </p:spPr>
        <p:txBody>
          <a:bodyPr>
            <a:spAutoFit/>
          </a:bodyPr>
          <a:lstStyle/>
          <a:p>
            <a:pPr>
              <a:defRPr/>
            </a:pPr>
            <a:r>
              <a:rPr lang="en-US" dirty="0">
                <a:latin typeface="Calibri" pitchFamily="34" charset="0"/>
              </a:rPr>
              <a:t>Transition of UMC to an Academic Health Center (AHC) model through closer collaboration with UNSOM and other NSHE </a:t>
            </a:r>
            <a:r>
              <a:rPr lang="en-US" dirty="0">
                <a:latin typeface="Calibri" pitchFamily="34" charset="0"/>
              </a:rPr>
              <a:t>institutions poses certain advantages and disadvantages</a:t>
            </a:r>
            <a:endParaRPr lang="en-US" b="1" u="sng" dirty="0">
              <a:latin typeface="Calibri" pitchFamily="34" charset="0"/>
            </a:endParaRPr>
          </a:p>
          <a:p>
            <a:pPr>
              <a:defRPr/>
            </a:pPr>
            <a:endParaRPr lang="en-US" b="1" u="sng" dirty="0">
              <a:latin typeface="Calibri" pitchFamily="34" charset="0"/>
            </a:endParaRPr>
          </a:p>
          <a:p>
            <a:pPr>
              <a:defRPr/>
            </a:pPr>
            <a:r>
              <a:rPr lang="en-US" b="1" u="sng" dirty="0">
                <a:latin typeface="Calibri" pitchFamily="34" charset="0"/>
              </a:rPr>
              <a:t>Potential </a:t>
            </a:r>
            <a:r>
              <a:rPr lang="en-US" b="1" u="sng" dirty="0">
                <a:latin typeface="Calibri" pitchFamily="34" charset="0"/>
              </a:rPr>
              <a:t>Advantages for UNSOM:</a:t>
            </a:r>
            <a:r>
              <a:rPr lang="en-US" dirty="0">
                <a:latin typeface="Calibri" pitchFamily="34" charset="0"/>
              </a:rPr>
              <a:t> </a:t>
            </a:r>
            <a:endParaRPr lang="en-US" dirty="0">
              <a:latin typeface="Calibri" pitchFamily="34" charset="0"/>
            </a:endParaRPr>
          </a:p>
          <a:p>
            <a:pPr marL="803275" lvl="1" indent="-346075">
              <a:buFont typeface="Courier New" pitchFamily="49" charset="0"/>
              <a:buChar char="o"/>
              <a:defRPr/>
            </a:pPr>
            <a:r>
              <a:rPr lang="en-US" sz="1600" dirty="0">
                <a:latin typeface="Calibri" pitchFamily="34" charset="0"/>
              </a:rPr>
              <a:t>Provides </a:t>
            </a:r>
            <a:r>
              <a:rPr lang="en-US" sz="1600" dirty="0">
                <a:latin typeface="Calibri" pitchFamily="34" charset="0"/>
              </a:rPr>
              <a:t>the potential for UNSOM to move from a community medical school </a:t>
            </a:r>
            <a:r>
              <a:rPr lang="en-US" sz="1600" dirty="0">
                <a:latin typeface="Calibri" pitchFamily="34" charset="0"/>
              </a:rPr>
              <a:t>to a more </a:t>
            </a:r>
            <a:r>
              <a:rPr lang="en-US" sz="1600" dirty="0">
                <a:latin typeface="Calibri" pitchFamily="34" charset="0"/>
              </a:rPr>
              <a:t>comprehensive </a:t>
            </a:r>
            <a:r>
              <a:rPr lang="en-US" sz="1600" dirty="0">
                <a:latin typeface="Calibri" pitchFamily="34" charset="0"/>
              </a:rPr>
              <a:t>model</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Greater </a:t>
            </a:r>
            <a:r>
              <a:rPr lang="en-US" sz="1600" dirty="0">
                <a:latin typeface="Calibri" pitchFamily="34" charset="0"/>
              </a:rPr>
              <a:t>control of clinical environment; this impacts all missions of UNSOM and will </a:t>
            </a:r>
            <a:r>
              <a:rPr lang="en-US" sz="1600" dirty="0">
                <a:latin typeface="Calibri" pitchFamily="34" charset="0"/>
              </a:rPr>
              <a:t>facilitate </a:t>
            </a:r>
            <a:r>
              <a:rPr lang="en-US" sz="1600" dirty="0">
                <a:latin typeface="Calibri" pitchFamily="34" charset="0"/>
              </a:rPr>
              <a:t>recruitment of clinical </a:t>
            </a:r>
            <a:r>
              <a:rPr lang="en-US" sz="1600" dirty="0">
                <a:latin typeface="Calibri" pitchFamily="34" charset="0"/>
              </a:rPr>
              <a:t>faculty</a:t>
            </a:r>
            <a:endParaRPr lang="en-US" sz="1600" dirty="0">
              <a:latin typeface="Calibri" pitchFamily="34" charset="0"/>
            </a:endParaRPr>
          </a:p>
          <a:p>
            <a:pPr marL="803275" lvl="1" indent="-346075">
              <a:buFont typeface="Courier New" pitchFamily="49" charset="0"/>
              <a:buChar char="o"/>
              <a:defRPr/>
            </a:pPr>
            <a:r>
              <a:rPr lang="en-US" sz="1600" dirty="0">
                <a:latin typeface="Calibri" pitchFamily="34" charset="0"/>
              </a:rPr>
              <a:t> </a:t>
            </a:r>
            <a:r>
              <a:rPr lang="en-US" sz="1600" dirty="0">
                <a:latin typeface="Calibri" pitchFamily="34" charset="0"/>
              </a:rPr>
              <a:t>If </a:t>
            </a:r>
            <a:r>
              <a:rPr lang="en-US" sz="1600" dirty="0">
                <a:latin typeface="Calibri" pitchFamily="34" charset="0"/>
              </a:rPr>
              <a:t>UNSOM is positioned favorably with regard to clinical contracts and services at </a:t>
            </a:r>
            <a:r>
              <a:rPr lang="en-US" sz="1600" dirty="0">
                <a:latin typeface="Calibri" pitchFamily="34" charset="0"/>
              </a:rPr>
              <a:t>UMC</a:t>
            </a:r>
            <a:r>
              <a:rPr lang="en-US" sz="1600" dirty="0">
                <a:latin typeface="Calibri" pitchFamily="34" charset="0"/>
              </a:rPr>
              <a:t>, there should be a positive economic impact on the practice </a:t>
            </a:r>
            <a:r>
              <a:rPr lang="en-US" sz="1600" dirty="0">
                <a:latin typeface="Calibri" pitchFamily="34" charset="0"/>
              </a:rPr>
              <a:t>plan</a:t>
            </a:r>
            <a:endParaRPr lang="en-US" sz="1600" dirty="0">
              <a:latin typeface="Calibri" pitchFamily="34" charset="0"/>
            </a:endParaRPr>
          </a:p>
          <a:p>
            <a:pPr marL="347472" indent="-347472">
              <a:defRPr/>
            </a:pPr>
            <a:r>
              <a:rPr lang="en-US" b="1" u="sng" dirty="0">
                <a:latin typeface="Calibri" pitchFamily="34" charset="0"/>
              </a:rPr>
              <a:t>Potential Risks for UNSOM:</a:t>
            </a:r>
          </a:p>
          <a:p>
            <a:pPr marL="804672" lvl="1" indent="-347472">
              <a:buFont typeface="Courier New" pitchFamily="49" charset="0"/>
              <a:buChar char="o"/>
              <a:defRPr/>
            </a:pPr>
            <a:r>
              <a:rPr lang="en-US" sz="1600" dirty="0">
                <a:latin typeface="Calibri" pitchFamily="34" charset="0"/>
              </a:rPr>
              <a:t>Dispersion of scarce resources (money, people) over two geographically distant </a:t>
            </a:r>
            <a:r>
              <a:rPr lang="en-US" sz="1600" dirty="0">
                <a:latin typeface="Calibri" pitchFamily="34" charset="0"/>
              </a:rPr>
              <a:t>sites</a:t>
            </a:r>
            <a:endParaRPr lang="en-US" sz="1600" dirty="0">
              <a:latin typeface="Calibri" pitchFamily="34" charset="0"/>
            </a:endParaRPr>
          </a:p>
          <a:p>
            <a:pPr marL="804672" lvl="1" indent="-347472">
              <a:buFont typeface="Courier New" pitchFamily="49" charset="0"/>
              <a:buChar char="o"/>
              <a:defRPr/>
            </a:pPr>
            <a:r>
              <a:rPr lang="en-US" sz="1600" dirty="0">
                <a:latin typeface="Calibri" pitchFamily="34" charset="0"/>
              </a:rPr>
              <a:t>Separation of the home base for basic sciences (Reno) from the center of gravity for clinical activities (Las Vegas</a:t>
            </a:r>
            <a:r>
              <a:rPr lang="en-US" sz="1600" dirty="0">
                <a:latin typeface="Calibri" pitchFamily="34" charset="0"/>
              </a:rPr>
              <a:t>)</a:t>
            </a:r>
            <a:endParaRPr lang="en-US" sz="1600" dirty="0">
              <a:latin typeface="Calibri" pitchFamily="34" charset="0"/>
            </a:endParaRPr>
          </a:p>
          <a:p>
            <a:pPr marL="804672" lvl="1" indent="-347472">
              <a:buFont typeface="Courier New" pitchFamily="49" charset="0"/>
              <a:buChar char="o"/>
              <a:defRPr/>
            </a:pPr>
            <a:r>
              <a:rPr lang="en-US" sz="1600" dirty="0">
                <a:latin typeface="Calibri" pitchFamily="34" charset="0"/>
              </a:rPr>
              <a:t>Tying UNSOM to a safety net hospital whose reputation and financial viability are </a:t>
            </a:r>
            <a:r>
              <a:rPr lang="en-US" sz="1600" dirty="0">
                <a:latin typeface="Calibri" pitchFamily="34" charset="0"/>
              </a:rPr>
              <a:t>suboptimal</a:t>
            </a:r>
            <a:endParaRPr lang="en-US" sz="1600" dirty="0">
              <a:latin typeface="Calibri" pitchFamily="34" charset="0"/>
            </a:endParaRPr>
          </a:p>
          <a:p>
            <a:pPr marL="804672" lvl="1" indent="-347472">
              <a:buFont typeface="Courier New" pitchFamily="49" charset="0"/>
              <a:buChar char="o"/>
              <a:defRPr/>
            </a:pPr>
            <a:r>
              <a:rPr lang="en-US" sz="1600" dirty="0">
                <a:latin typeface="Calibri" pitchFamily="34" charset="0"/>
              </a:rPr>
              <a:t>Financial </a:t>
            </a:r>
            <a:r>
              <a:rPr lang="en-US" sz="1600" dirty="0">
                <a:latin typeface="Calibri" pitchFamily="34" charset="0"/>
              </a:rPr>
              <a:t>burden</a:t>
            </a:r>
            <a:endParaRPr lang="en-US" sz="1600" dirty="0">
              <a:latin typeface="Calibri" pitchFamily="34" charset="0"/>
            </a:endParaRPr>
          </a:p>
          <a:p>
            <a:pPr marL="347472" indent="-347472">
              <a:defRPr/>
            </a:pPr>
            <a:endParaRPr lang="en-US" dirty="0">
              <a:latin typeface="Calibri" pitchFamily="34" charset="0"/>
            </a:endParaRPr>
          </a:p>
        </p:txBody>
      </p:sp>
      <p:sp>
        <p:nvSpPr>
          <p:cNvPr id="4" name="Footer Placeholder 3"/>
          <p:cNvSpPr>
            <a:spLocks noGrp="1"/>
          </p:cNvSpPr>
          <p:nvPr>
            <p:ph type="ftr" sz="quarter" idx="11"/>
          </p:nvPr>
        </p:nvSpPr>
        <p:spPr/>
        <p:txBody>
          <a:bodyPr/>
          <a:lstStyle/>
          <a:p>
            <a:pPr>
              <a:defRPr/>
            </a:pPr>
            <a:r>
              <a:rPr lang="en-US"/>
              <a:t>DRAFT Confidential Document - For Discussion Purposes Only</a:t>
            </a:r>
            <a:endParaRPr lang="en-US"/>
          </a:p>
        </p:txBody>
      </p:sp>
      <p:sp>
        <p:nvSpPr>
          <p:cNvPr id="5" name="Slide Number Placeholder 4"/>
          <p:cNvSpPr>
            <a:spLocks noGrp="1"/>
          </p:cNvSpPr>
          <p:nvPr>
            <p:ph type="sldNum" sz="quarter" idx="10"/>
          </p:nvPr>
        </p:nvSpPr>
        <p:spPr/>
        <p:txBody>
          <a:bodyPr/>
          <a:lstStyle/>
          <a:p>
            <a:pPr>
              <a:defRPr/>
            </a:pPr>
            <a:fld id="{DFCFF2A0-03EC-4476-BD1D-79DE4542E07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title"/>
          </p:nvPr>
        </p:nvSpPr>
        <p:spPr>
          <a:xfrm>
            <a:off x="139700" y="41275"/>
            <a:ext cx="6781800" cy="1025525"/>
          </a:xfrm>
        </p:spPr>
        <p:txBody>
          <a:bodyPr/>
          <a:lstStyle/>
          <a:p>
            <a:pPr eaLnBrk="1" hangingPunct="1"/>
            <a:r>
              <a:rPr lang="en-US" sz="2400" smtClean="0">
                <a:ea typeface="ＭＳ Ｐゴシック"/>
                <a:cs typeface="ＭＳ Ｐゴシック"/>
              </a:rPr>
              <a:t/>
            </a:r>
            <a:br>
              <a:rPr lang="en-US" sz="2400"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i="1" smtClean="0">
                <a:ea typeface="ＭＳ Ｐゴシック"/>
                <a:cs typeface="ＭＳ Ｐゴシック"/>
              </a:rPr>
              <a:t/>
            </a:r>
            <a:br>
              <a:rPr lang="en-US" i="1" smtClean="0">
                <a:ea typeface="ＭＳ Ｐゴシック"/>
                <a:cs typeface="ＭＳ Ｐゴシック"/>
              </a:rPr>
            </a:br>
            <a:r>
              <a:rPr lang="en-US" smtClean="0"/>
              <a:t>UNSOM / UMC </a:t>
            </a:r>
            <a:r>
              <a:rPr lang="en-US" smtClean="0">
                <a:ea typeface="ＭＳ Ｐゴシック"/>
                <a:cs typeface="ＭＳ Ｐゴシック"/>
              </a:rPr>
              <a:t/>
            </a:r>
            <a:br>
              <a:rPr lang="en-US" smtClean="0">
                <a:ea typeface="ＭＳ Ｐゴシック"/>
                <a:cs typeface="ＭＳ Ｐゴシック"/>
              </a:rPr>
            </a:br>
            <a:r>
              <a:rPr lang="en-US" sz="2000" i="1" smtClean="0">
                <a:ea typeface="ＭＳ Ｐゴシック"/>
                <a:cs typeface="ＭＳ Ｐゴシック"/>
              </a:rPr>
              <a:t>Key Recommendations – UNSOM Expansion of Faculty</a:t>
            </a:r>
          </a:p>
        </p:txBody>
      </p:sp>
      <p:sp>
        <p:nvSpPr>
          <p:cNvPr id="33795" name="TextBox 7"/>
          <p:cNvSpPr txBox="1">
            <a:spLocks noChangeArrowheads="1"/>
          </p:cNvSpPr>
          <p:nvPr/>
        </p:nvSpPr>
        <p:spPr bwMode="auto">
          <a:xfrm>
            <a:off x="219075" y="1371600"/>
            <a:ext cx="8699500" cy="4800600"/>
          </a:xfrm>
          <a:prstGeom prst="rect">
            <a:avLst/>
          </a:prstGeom>
          <a:noFill/>
          <a:ln w="9525">
            <a:noFill/>
            <a:miter lim="800000"/>
            <a:headEnd/>
            <a:tailEnd/>
          </a:ln>
        </p:spPr>
        <p:txBody>
          <a:bodyPr>
            <a:spAutoFit/>
          </a:bodyPr>
          <a:lstStyle/>
          <a:p>
            <a:pPr marL="346075" indent="-346075">
              <a:buFont typeface="Wingdings" pitchFamily="2" charset="2"/>
              <a:buChar char="§"/>
              <a:defRPr/>
            </a:pPr>
            <a:r>
              <a:rPr lang="en-US" dirty="0">
                <a:latin typeface="Calibri" pitchFamily="34" charset="0"/>
              </a:rPr>
              <a:t>An expanded UNSOM faculty must be aligned with and accountable to UMC in order to take a larger role in the hospital’s activities.</a:t>
            </a:r>
          </a:p>
          <a:p>
            <a:pPr marL="346075" indent="-346075">
              <a:buFont typeface="Wingdings" pitchFamily="2" charset="2"/>
              <a:buChar char="§"/>
              <a:defRPr/>
            </a:pPr>
            <a:r>
              <a:rPr lang="en-US" dirty="0">
                <a:latin typeface="Calibri" pitchFamily="34" charset="0"/>
              </a:rPr>
              <a:t>Expansion </a:t>
            </a:r>
            <a:r>
              <a:rPr lang="en-US" dirty="0">
                <a:latin typeface="Calibri" pitchFamily="34" charset="0"/>
              </a:rPr>
              <a:t>of UNSOM faculty </a:t>
            </a:r>
            <a:r>
              <a:rPr lang="en-US" dirty="0">
                <a:latin typeface="Calibri" pitchFamily="34" charset="0"/>
              </a:rPr>
              <a:t>through:</a:t>
            </a:r>
            <a:endParaRPr lang="en-US" dirty="0">
              <a:latin typeface="Calibri" pitchFamily="34" charset="0"/>
            </a:endParaRPr>
          </a:p>
          <a:p>
            <a:pPr marL="803275" lvl="1" indent="-346075">
              <a:buFont typeface="Courier New" pitchFamily="49" charset="0"/>
              <a:buChar char="o"/>
              <a:defRPr/>
            </a:pPr>
            <a:r>
              <a:rPr lang="en-US" dirty="0">
                <a:latin typeface="Calibri" pitchFamily="34" charset="0"/>
              </a:rPr>
              <a:t>Recruitment of outstanding clinicians (who participate in and/or respect the academic mission</a:t>
            </a:r>
            <a:r>
              <a:rPr lang="en-US" dirty="0">
                <a:latin typeface="Calibri" pitchFamily="34" charset="0"/>
              </a:rPr>
              <a:t>). These </a:t>
            </a:r>
            <a:r>
              <a:rPr lang="en-US" dirty="0">
                <a:latin typeface="Calibri" pitchFamily="34" charset="0"/>
              </a:rPr>
              <a:t>individuals must have “added value” skills; i.e. they need to bring desirable skills to the organization.</a:t>
            </a:r>
          </a:p>
          <a:p>
            <a:pPr marL="803275" lvl="1" indent="-346075">
              <a:buFont typeface="Courier New" pitchFamily="49" charset="0"/>
              <a:buChar char="o"/>
              <a:defRPr/>
            </a:pPr>
            <a:r>
              <a:rPr lang="en-US" dirty="0">
                <a:latin typeface="Calibri" pitchFamily="34" charset="0"/>
              </a:rPr>
              <a:t>Recruitment of community physicians who embrace the academic health center concept and can positively contribute to the clinical mission of UMC.</a:t>
            </a:r>
          </a:p>
          <a:p>
            <a:pPr marL="803275" lvl="1" indent="-346075">
              <a:buFont typeface="Courier New" pitchFamily="49" charset="0"/>
              <a:buChar char="o"/>
              <a:defRPr/>
            </a:pPr>
            <a:r>
              <a:rPr lang="en-US" dirty="0">
                <a:latin typeface="Calibri" pitchFamily="34" charset="0"/>
              </a:rPr>
              <a:t>Recruitment packages should be jointly funded by UMC and UNSOM</a:t>
            </a:r>
            <a:r>
              <a:rPr lang="en-US" dirty="0">
                <a:latin typeface="Calibri" pitchFamily="34" charset="0"/>
              </a:rPr>
              <a:t>.</a:t>
            </a:r>
          </a:p>
          <a:p>
            <a:pPr marL="803275" lvl="1" indent="-346075">
              <a:buFont typeface="Courier New" pitchFamily="49" charset="0"/>
              <a:buChar char="o"/>
              <a:defRPr/>
            </a:pPr>
            <a:r>
              <a:rPr lang="en-US" dirty="0">
                <a:latin typeface="Calibri" pitchFamily="34" charset="0"/>
              </a:rPr>
              <a:t>Such faculty must comprise a core group that will </a:t>
            </a:r>
          </a:p>
          <a:p>
            <a:pPr marL="1260475" lvl="2" indent="-346075">
              <a:buFont typeface="Courier New" pitchFamily="49" charset="0"/>
              <a:buChar char="o"/>
              <a:defRPr/>
            </a:pPr>
            <a:r>
              <a:rPr lang="en-US" sz="1600" dirty="0">
                <a:latin typeface="Calibri" pitchFamily="34" charset="0"/>
              </a:rPr>
              <a:t>Develop Centers of Excellence</a:t>
            </a:r>
          </a:p>
          <a:p>
            <a:pPr marL="1260475" lvl="2" indent="-346075">
              <a:buFont typeface="Courier New" pitchFamily="49" charset="0"/>
              <a:buChar char="o"/>
              <a:defRPr/>
            </a:pPr>
            <a:r>
              <a:rPr lang="en-US" sz="1600" dirty="0">
                <a:latin typeface="Calibri" pitchFamily="34" charset="0"/>
              </a:rPr>
              <a:t>Enhance the consistency and quality of care</a:t>
            </a:r>
          </a:p>
          <a:p>
            <a:pPr marL="1260475" lvl="2" indent="-346075">
              <a:buFont typeface="Courier New" pitchFamily="49" charset="0"/>
              <a:buChar char="o"/>
              <a:defRPr/>
            </a:pPr>
            <a:r>
              <a:rPr lang="en-US" sz="1600" dirty="0">
                <a:latin typeface="Calibri" pitchFamily="34" charset="0"/>
              </a:rPr>
              <a:t>Link inpatient and outpatient care</a:t>
            </a:r>
          </a:p>
          <a:p>
            <a:pPr lvl="2">
              <a:defRPr/>
            </a:pPr>
            <a:endParaRPr lang="en-US" i="1" dirty="0">
              <a:latin typeface="Calibri" pitchFamily="34" charset="0"/>
            </a:endParaRPr>
          </a:p>
          <a:p>
            <a:pPr indent="-346075">
              <a:defRPr/>
            </a:pPr>
            <a:r>
              <a:rPr lang="en-US" dirty="0">
                <a:latin typeface="Calibri" pitchFamily="34" charset="0"/>
              </a:rPr>
              <a:t>Although formation of an AHC is not a short-term answer to UMC financial concerns, in the long-term, </a:t>
            </a:r>
            <a:r>
              <a:rPr lang="en-US" i="1" dirty="0">
                <a:latin typeface="Calibri" pitchFamily="34" charset="0"/>
              </a:rPr>
              <a:t>an expanded UNSOM faculty aligned with UMC  is the key to changing the payer mix, thereby providing a foundation for ongoing fiscal sustainability.</a:t>
            </a:r>
            <a:endParaRPr lang="en-US" i="1" dirty="0">
              <a:latin typeface="Calibri" pitchFamily="34" charset="0"/>
            </a:endParaRPr>
          </a:p>
        </p:txBody>
      </p:sp>
      <p:sp>
        <p:nvSpPr>
          <p:cNvPr id="4" name="Footer Placeholder 3"/>
          <p:cNvSpPr>
            <a:spLocks noGrp="1"/>
          </p:cNvSpPr>
          <p:nvPr>
            <p:ph type="ftr" sz="quarter" idx="11"/>
          </p:nvPr>
        </p:nvSpPr>
        <p:spPr/>
        <p:txBody>
          <a:bodyPr/>
          <a:lstStyle/>
          <a:p>
            <a:pPr>
              <a:defRPr/>
            </a:pPr>
            <a:r>
              <a:rPr lang="en-US"/>
              <a:t>DRAFT Confidential Document - For Discussion Purposes Only</a:t>
            </a:r>
            <a:endParaRPr lang="en-US"/>
          </a:p>
        </p:txBody>
      </p:sp>
      <p:sp>
        <p:nvSpPr>
          <p:cNvPr id="5" name="Slide Number Placeholder 4"/>
          <p:cNvSpPr>
            <a:spLocks noGrp="1"/>
          </p:cNvSpPr>
          <p:nvPr>
            <p:ph type="sldNum" sz="quarter" idx="10"/>
          </p:nvPr>
        </p:nvSpPr>
        <p:spPr/>
        <p:txBody>
          <a:bodyPr/>
          <a:lstStyle/>
          <a:p>
            <a:pPr>
              <a:defRPr/>
            </a:pPr>
            <a:fld id="{5C8D4CB4-FB97-45C5-B150-CD304E20649E}"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type="title"/>
          </p:nvPr>
        </p:nvSpPr>
        <p:spPr>
          <a:xfrm>
            <a:off x="139700" y="41275"/>
            <a:ext cx="6781800" cy="1025525"/>
          </a:xfrm>
        </p:spPr>
        <p:txBody>
          <a:bodyPr/>
          <a:lstStyle/>
          <a:p>
            <a:pPr eaLnBrk="1" hangingPunct="1"/>
            <a:r>
              <a:rPr lang="en-US" sz="2400" smtClean="0">
                <a:ea typeface="ＭＳ Ｐゴシック"/>
                <a:cs typeface="ＭＳ Ｐゴシック"/>
              </a:rPr>
              <a:t/>
            </a:r>
            <a:br>
              <a:rPr lang="en-US" sz="2400"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smtClean="0">
                <a:ea typeface="ＭＳ Ｐゴシック"/>
                <a:cs typeface="ＭＳ Ｐゴシック"/>
              </a:rPr>
              <a:t/>
            </a:r>
            <a:br>
              <a:rPr lang="en-US" smtClean="0">
                <a:ea typeface="ＭＳ Ｐゴシック"/>
                <a:cs typeface="ＭＳ Ｐゴシック"/>
              </a:rPr>
            </a:br>
            <a:r>
              <a:rPr lang="en-US" i="1" smtClean="0">
                <a:ea typeface="ＭＳ Ｐゴシック"/>
                <a:cs typeface="ＭＳ Ｐゴシック"/>
              </a:rPr>
              <a:t/>
            </a:r>
            <a:br>
              <a:rPr lang="en-US" i="1" smtClean="0">
                <a:ea typeface="ＭＳ Ｐゴシック"/>
                <a:cs typeface="ＭＳ Ｐゴシック"/>
              </a:rPr>
            </a:br>
            <a:r>
              <a:rPr lang="en-US" smtClean="0"/>
              <a:t>UNSOM / UMC </a:t>
            </a:r>
            <a:r>
              <a:rPr lang="en-US" smtClean="0">
                <a:ea typeface="ＭＳ Ｐゴシック"/>
                <a:cs typeface="ＭＳ Ｐゴシック"/>
              </a:rPr>
              <a:t/>
            </a:r>
            <a:br>
              <a:rPr lang="en-US" smtClean="0">
                <a:ea typeface="ＭＳ Ｐゴシック"/>
                <a:cs typeface="ＭＳ Ｐゴシック"/>
              </a:rPr>
            </a:br>
            <a:r>
              <a:rPr lang="en-US" sz="2000" i="1" smtClean="0">
                <a:ea typeface="ＭＳ Ｐゴシック"/>
                <a:cs typeface="ＭＳ Ｐゴシック"/>
              </a:rPr>
              <a:t>Key Findings – Community Physicians, UNSOM Faculty and UMC</a:t>
            </a:r>
          </a:p>
        </p:txBody>
      </p:sp>
      <p:sp>
        <p:nvSpPr>
          <p:cNvPr id="50178" name="TextBox 7"/>
          <p:cNvSpPr txBox="1">
            <a:spLocks noChangeArrowheads="1"/>
          </p:cNvSpPr>
          <p:nvPr/>
        </p:nvSpPr>
        <p:spPr bwMode="auto">
          <a:xfrm>
            <a:off x="219075" y="1371600"/>
            <a:ext cx="8699500" cy="5078413"/>
          </a:xfrm>
          <a:prstGeom prst="rect">
            <a:avLst/>
          </a:prstGeom>
          <a:noFill/>
          <a:ln w="9525">
            <a:noFill/>
            <a:miter lim="800000"/>
            <a:headEnd/>
            <a:tailEnd/>
          </a:ln>
        </p:spPr>
        <p:txBody>
          <a:bodyPr>
            <a:spAutoFit/>
          </a:bodyPr>
          <a:lstStyle/>
          <a:p>
            <a:pPr marL="346075" indent="-346075"/>
            <a:r>
              <a:rPr lang="en-US" b="1" u="sng">
                <a:latin typeface="Calibri" pitchFamily="34" charset="0"/>
              </a:rPr>
              <a:t>Relationships between community and UNSOM physicians: Implications for UMC</a:t>
            </a:r>
          </a:p>
          <a:p>
            <a:pPr marL="346075" indent="-346075"/>
            <a:endParaRPr lang="en-US" b="1" u="sng">
              <a:latin typeface="Calibri" pitchFamily="34" charset="0"/>
            </a:endParaRPr>
          </a:p>
          <a:p>
            <a:pPr marL="346075" indent="-346075">
              <a:buFont typeface="Wingdings" pitchFamily="2" charset="2"/>
              <a:buChar char="§"/>
            </a:pPr>
            <a:r>
              <a:rPr lang="en-US">
                <a:latin typeface="Calibri" pitchFamily="34" charset="0"/>
              </a:rPr>
              <a:t>Successful interactions between community physicians, UNSOM faculty and UMC are critical in order to:</a:t>
            </a:r>
          </a:p>
          <a:p>
            <a:pPr marL="803275" lvl="1" indent="-346075">
              <a:buFont typeface="Courier New" pitchFamily="49" charset="0"/>
              <a:buChar char="o"/>
            </a:pPr>
            <a:r>
              <a:rPr lang="en-US" sz="1600">
                <a:latin typeface="Calibri" pitchFamily="34" charset="0"/>
              </a:rPr>
              <a:t>Maintain a functional hospital, especially at the present time. </a:t>
            </a:r>
          </a:p>
          <a:p>
            <a:pPr marL="803275" lvl="1" indent="-346075">
              <a:buFont typeface="Courier New" pitchFamily="49" charset="0"/>
              <a:buChar char="o"/>
            </a:pPr>
            <a:r>
              <a:rPr lang="en-US" sz="1600">
                <a:latin typeface="Calibri" pitchFamily="34" charset="0"/>
              </a:rPr>
              <a:t>Expand the clinical faculty by recruitment of select community physicians</a:t>
            </a:r>
          </a:p>
          <a:p>
            <a:pPr marL="803275" lvl="1" indent="-346075">
              <a:buFont typeface="Courier New" pitchFamily="49" charset="0"/>
              <a:buChar char="o"/>
            </a:pPr>
            <a:r>
              <a:rPr lang="en-US" sz="1600">
                <a:latin typeface="Calibri" pitchFamily="34" charset="0"/>
              </a:rPr>
              <a:t>Continue (and increase) admissions by community physicians who are affiliated with UMC and UNSOM.</a:t>
            </a:r>
          </a:p>
          <a:p>
            <a:pPr marL="346075" indent="-346075">
              <a:buFont typeface="Wingdings" pitchFamily="2" charset="2"/>
              <a:buChar char="§"/>
            </a:pPr>
            <a:r>
              <a:rPr lang="en-US">
                <a:latin typeface="Calibri" pitchFamily="34" charset="0"/>
              </a:rPr>
              <a:t>Academic medicine at UMC will be (for the foreseeable future) a hybrid culture with community and university physicians working together.  It is important for UMC and UNSOM leadership to espouse this realistic and non-threatening view.</a:t>
            </a:r>
          </a:p>
          <a:p>
            <a:pPr marL="803275" lvl="1" indent="-346075">
              <a:buFont typeface="Courier New" pitchFamily="49" charset="0"/>
              <a:buChar char="o"/>
            </a:pPr>
            <a:r>
              <a:rPr lang="en-US" sz="1600">
                <a:latin typeface="Calibri" pitchFamily="34" charset="0"/>
              </a:rPr>
              <a:t>As UNSOM represents about 10% of the medical staff at UMC, the hybrid model is the only feasible path forward.</a:t>
            </a:r>
          </a:p>
          <a:p>
            <a:pPr marL="346075" indent="-346075">
              <a:buFont typeface="Wingdings" pitchFamily="2" charset="2"/>
              <a:buChar char="§"/>
            </a:pPr>
            <a:endParaRPr lang="en-US">
              <a:latin typeface="Calibri" pitchFamily="34" charset="0"/>
            </a:endParaRPr>
          </a:p>
          <a:p>
            <a:pPr marL="346075" indent="-346075"/>
            <a:r>
              <a:rPr lang="en-US">
                <a:latin typeface="Calibri" pitchFamily="34" charset="0"/>
              </a:rPr>
              <a:t>Since there is no significant “new” money for programmatic initiatives/recruitments (aside</a:t>
            </a:r>
          </a:p>
          <a:p>
            <a:pPr marL="346075" indent="-346075"/>
            <a:r>
              <a:rPr lang="en-US">
                <a:latin typeface="Calibri" pitchFamily="34" charset="0"/>
              </a:rPr>
              <a:t>from possible future philanthropy), reallocation of current resources will be critical.</a:t>
            </a:r>
          </a:p>
          <a:p>
            <a:pPr marL="346075" indent="-346075"/>
            <a:endParaRPr lang="en-US">
              <a:latin typeface="Calibri" pitchFamily="34" charset="0"/>
            </a:endParaRPr>
          </a:p>
          <a:p>
            <a:pPr marL="346075" indent="-346075"/>
            <a:endParaRPr lang="en-US">
              <a:latin typeface="Calibri" pitchFamily="34" charset="0"/>
            </a:endParaRPr>
          </a:p>
        </p:txBody>
      </p:sp>
      <p:sp>
        <p:nvSpPr>
          <p:cNvPr id="4" name="Footer Placeholder 3"/>
          <p:cNvSpPr>
            <a:spLocks noGrp="1"/>
          </p:cNvSpPr>
          <p:nvPr>
            <p:ph type="ftr" sz="quarter" idx="11"/>
          </p:nvPr>
        </p:nvSpPr>
        <p:spPr/>
        <p:txBody>
          <a:bodyPr/>
          <a:lstStyle/>
          <a:p>
            <a:pPr>
              <a:defRPr/>
            </a:pPr>
            <a:r>
              <a:rPr lang="en-US"/>
              <a:t>DRAFT Confidential Document - For Discussion Purposes Only</a:t>
            </a:r>
            <a:endParaRPr lang="en-US"/>
          </a:p>
        </p:txBody>
      </p:sp>
      <p:sp>
        <p:nvSpPr>
          <p:cNvPr id="5" name="Slide Number Placeholder 4"/>
          <p:cNvSpPr>
            <a:spLocks noGrp="1"/>
          </p:cNvSpPr>
          <p:nvPr>
            <p:ph type="sldNum" sz="quarter" idx="10"/>
          </p:nvPr>
        </p:nvSpPr>
        <p:spPr/>
        <p:txBody>
          <a:bodyPr/>
          <a:lstStyle/>
          <a:p>
            <a:pPr>
              <a:defRPr/>
            </a:pPr>
            <a:fld id="{EA306BA8-FCBF-4BCF-A08F-7923A5DF8154}"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Session Objectives and Schedule</a:t>
            </a:r>
            <a:br>
              <a:rPr lang="en-US" smtClean="0"/>
            </a:br>
            <a:r>
              <a:rPr lang="en-US" sz="2000" i="1" smtClean="0"/>
              <a:t>Overview</a:t>
            </a:r>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dirty="0"/>
          </a:p>
        </p:txBody>
      </p:sp>
      <p:sp>
        <p:nvSpPr>
          <p:cNvPr id="7" name="Rectangle 5"/>
          <p:cNvSpPr>
            <a:spLocks noChangeArrowheads="1"/>
          </p:cNvSpPr>
          <p:nvPr/>
        </p:nvSpPr>
        <p:spPr bwMode="auto">
          <a:xfrm>
            <a:off x="115888" y="3429000"/>
            <a:ext cx="8650287" cy="2457450"/>
          </a:xfrm>
          <a:prstGeom prst="rect">
            <a:avLst/>
          </a:prstGeom>
          <a:noFill/>
          <a:ln w="28575">
            <a:solidFill>
              <a:schemeClr val="tx1"/>
            </a:solidFill>
            <a:miter lim="800000"/>
            <a:headEnd/>
            <a:tailEnd/>
          </a:ln>
        </p:spPr>
        <p:txBody>
          <a:bodyPr/>
          <a:lstStyle/>
          <a:p>
            <a:pPr marL="342900" indent="-342900">
              <a:spcBef>
                <a:spcPct val="20000"/>
              </a:spcBef>
              <a:defRPr/>
            </a:pPr>
            <a:r>
              <a:rPr lang="en-US" b="1" dirty="0">
                <a:latin typeface="+mn-lt"/>
              </a:rPr>
              <a:t>	 Meetings / Next Steps:</a:t>
            </a:r>
          </a:p>
          <a:p>
            <a:pPr marL="685800" indent="-336550">
              <a:spcBef>
                <a:spcPts val="1200"/>
              </a:spcBef>
              <a:buFont typeface="Wingdings 3" pitchFamily="18" charset="2"/>
              <a:buChar char="Æ"/>
              <a:defRPr/>
            </a:pPr>
            <a:r>
              <a:rPr lang="en-US" dirty="0">
                <a:latin typeface="+mn-lt"/>
              </a:rPr>
              <a:t>Executive Communication – Steering Committee 2/1/2011 and UMC Board of Trustees  2/2/2011 </a:t>
            </a:r>
          </a:p>
          <a:p>
            <a:pPr marL="685800" indent="-336550">
              <a:spcBef>
                <a:spcPts val="600"/>
              </a:spcBef>
              <a:buFont typeface="Wingdings 3" pitchFamily="18" charset="2"/>
              <a:buChar char="Æ"/>
              <a:defRPr/>
            </a:pPr>
            <a:r>
              <a:rPr lang="en-US" dirty="0">
                <a:latin typeface="+mn-lt"/>
              </a:rPr>
              <a:t>Presentation  to UMC Advisory Board 2/9/2011</a:t>
            </a:r>
          </a:p>
          <a:p>
            <a:pPr marL="685800" indent="-336550">
              <a:spcBef>
                <a:spcPts val="600"/>
              </a:spcBef>
              <a:buFont typeface="Wingdings 3" pitchFamily="18" charset="2"/>
              <a:buChar char="Æ"/>
              <a:defRPr/>
            </a:pPr>
            <a:r>
              <a:rPr lang="en-US" dirty="0">
                <a:latin typeface="+mn-lt"/>
              </a:rPr>
              <a:t>Planning regarding implementation / deployment</a:t>
            </a:r>
          </a:p>
          <a:p>
            <a:pPr marL="685800" indent="-336550">
              <a:spcBef>
                <a:spcPts val="600"/>
              </a:spcBef>
              <a:defRPr/>
            </a:pPr>
            <a:endParaRPr lang="en-US" dirty="0">
              <a:latin typeface="+mn-lt"/>
            </a:endParaRPr>
          </a:p>
        </p:txBody>
      </p:sp>
      <p:sp>
        <p:nvSpPr>
          <p:cNvPr id="8" name="Rectangle 5"/>
          <p:cNvSpPr>
            <a:spLocks noChangeArrowheads="1"/>
          </p:cNvSpPr>
          <p:nvPr/>
        </p:nvSpPr>
        <p:spPr bwMode="auto">
          <a:xfrm>
            <a:off x="230188" y="1439863"/>
            <a:ext cx="8650287" cy="423862"/>
          </a:xfrm>
          <a:prstGeom prst="rect">
            <a:avLst/>
          </a:prstGeom>
          <a:solidFill>
            <a:srgbClr val="FFFFCC"/>
          </a:solidFill>
          <a:ln w="9525">
            <a:solidFill>
              <a:schemeClr val="tx1"/>
            </a:solidFill>
            <a:miter lim="800000"/>
            <a:headEnd/>
            <a:tailEnd/>
          </a:ln>
        </p:spPr>
        <p:txBody>
          <a:bodyPr/>
          <a:lstStyle/>
          <a:p>
            <a:pPr marL="342900" indent="-342900">
              <a:spcBef>
                <a:spcPct val="20000"/>
              </a:spcBef>
              <a:buFont typeface="Wingdings" pitchFamily="2" charset="2"/>
              <a:buChar char="§"/>
              <a:defRPr/>
            </a:pPr>
            <a:r>
              <a:rPr lang="en-US" dirty="0">
                <a:latin typeface="+mn-lt"/>
              </a:rPr>
              <a:t> Summary Findings,</a:t>
            </a:r>
            <a:r>
              <a:rPr lang="en-US" dirty="0">
                <a:latin typeface="Arial" pitchFamily="34" charset="0"/>
              </a:rPr>
              <a:t> </a:t>
            </a:r>
            <a:r>
              <a:rPr lang="en-US" dirty="0">
                <a:latin typeface="+mn-lt"/>
              </a:rPr>
              <a:t>Opportunities </a:t>
            </a:r>
            <a:r>
              <a:rPr lang="en-US" dirty="0">
                <a:latin typeface="+mn-lt"/>
              </a:rPr>
              <a:t>and Recommendations </a:t>
            </a:r>
            <a:r>
              <a:rPr lang="en-US" dirty="0">
                <a:latin typeface="+mn-lt"/>
              </a:rPr>
              <a:t> </a:t>
            </a:r>
            <a:endParaRPr lang="en-US" dirty="0">
              <a:latin typeface="+mn-lt"/>
            </a:endParaRPr>
          </a:p>
        </p:txBody>
      </p:sp>
      <p:cxnSp>
        <p:nvCxnSpPr>
          <p:cNvPr id="29701" name="Straight Connector 8"/>
          <p:cNvCxnSpPr>
            <a:cxnSpLocks noChangeShapeType="1"/>
          </p:cNvCxnSpPr>
          <p:nvPr/>
        </p:nvCxnSpPr>
        <p:spPr bwMode="auto">
          <a:xfrm>
            <a:off x="115888" y="2846388"/>
            <a:ext cx="8869362" cy="0"/>
          </a:xfrm>
          <a:prstGeom prst="line">
            <a:avLst/>
          </a:prstGeom>
          <a:noFill/>
          <a:ln w="38100" algn="ctr">
            <a:solidFill>
              <a:schemeClr val="tx1"/>
            </a:solidFill>
            <a:round/>
            <a:headEnd/>
            <a:tailEnd/>
          </a:ln>
        </p:spPr>
      </p:cxnSp>
      <p:sp>
        <p:nvSpPr>
          <p:cNvPr id="11" name="Rectangle 5"/>
          <p:cNvSpPr>
            <a:spLocks noChangeArrowheads="1"/>
          </p:cNvSpPr>
          <p:nvPr/>
        </p:nvSpPr>
        <p:spPr bwMode="auto">
          <a:xfrm>
            <a:off x="230188" y="1863725"/>
            <a:ext cx="8650287" cy="388938"/>
          </a:xfrm>
          <a:prstGeom prst="rect">
            <a:avLst/>
          </a:prstGeom>
          <a:solidFill>
            <a:srgbClr val="FFFFFF"/>
          </a:solidFill>
          <a:ln w="9525">
            <a:solidFill>
              <a:schemeClr val="tx1"/>
            </a:solidFill>
            <a:miter lim="800000"/>
            <a:headEnd/>
            <a:tailEnd/>
          </a:ln>
        </p:spPr>
        <p:txBody>
          <a:bodyPr/>
          <a:lstStyle/>
          <a:p>
            <a:pPr marL="342900" indent="-342900">
              <a:spcBef>
                <a:spcPct val="20000"/>
              </a:spcBef>
              <a:buFont typeface="Wingdings" pitchFamily="2" charset="2"/>
              <a:buChar char="§"/>
              <a:defRPr/>
            </a:pPr>
            <a:r>
              <a:rPr lang="en-US" dirty="0">
                <a:latin typeface="+mn-lt"/>
              </a:rPr>
              <a:t>Communicate/Disseminate Executive Summary  </a:t>
            </a:r>
            <a:endParaRPr lang="en-US" dirty="0">
              <a:latin typeface="+mn-lt"/>
            </a:endParaRPr>
          </a:p>
        </p:txBody>
      </p:sp>
      <p:sp>
        <p:nvSpPr>
          <p:cNvPr id="29703" name="Rectangle 4"/>
          <p:cNvSpPr txBox="1">
            <a:spLocks noGrp="1" noChangeArrowheads="1"/>
          </p:cNvSpPr>
          <p:nvPr/>
        </p:nvSpPr>
        <p:spPr bwMode="auto">
          <a:xfrm>
            <a:off x="-19050" y="6402388"/>
            <a:ext cx="804863" cy="457200"/>
          </a:xfrm>
          <a:prstGeom prst="rect">
            <a:avLst/>
          </a:prstGeom>
          <a:noFill/>
          <a:ln w="9525">
            <a:noFill/>
            <a:miter lim="800000"/>
            <a:headEnd/>
            <a:tailEnd/>
          </a:ln>
        </p:spPr>
        <p:txBody>
          <a:bodyPr anchor="b"/>
          <a:lstStyle/>
          <a:p>
            <a:pPr eaLnBrk="0" hangingPunct="0"/>
            <a:fld id="{EBB1811F-B96B-4161-8DB6-0E80307F568F}" type="slidenum">
              <a:rPr lang="en-US" sz="1200">
                <a:solidFill>
                  <a:srgbClr val="000000"/>
                </a:solidFill>
                <a:latin typeface="Calibri" pitchFamily="34" charset="0"/>
              </a:rPr>
              <a:pPr eaLnBrk="0" hangingPunct="0"/>
              <a:t>2</a:t>
            </a:fld>
            <a:endParaRPr lang="en-US" sz="1200">
              <a:solidFill>
                <a:srgbClr val="000000"/>
              </a:solidFill>
              <a:latin typeface="Calibri" pitchFamily="34" charset="0"/>
            </a:endParaRPr>
          </a:p>
        </p:txBody>
      </p:sp>
      <p:sp>
        <p:nvSpPr>
          <p:cNvPr id="10" name="Slide Number Placeholder 9"/>
          <p:cNvSpPr>
            <a:spLocks noGrp="1"/>
          </p:cNvSpPr>
          <p:nvPr>
            <p:ph type="sldNum" sz="quarter" idx="10"/>
          </p:nvPr>
        </p:nvSpPr>
        <p:spPr/>
        <p:txBody>
          <a:bodyPr/>
          <a:lstStyle/>
          <a:p>
            <a:pPr>
              <a:defRPr/>
            </a:pPr>
            <a:fld id="{3AEAF530-4649-4A59-A6AD-F670BD6DE8D0}"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lstStyle/>
          <a:p>
            <a:pPr eaLnBrk="1" hangingPunct="1"/>
            <a:endParaRPr lang="en-US" smtClean="0"/>
          </a:p>
        </p:txBody>
      </p:sp>
      <p:pic>
        <p:nvPicPr>
          <p:cNvPr id="51202" name="Picture 3"/>
          <p:cNvPicPr>
            <a:picLocks noChangeAspect="1" noChangeArrowheads="1"/>
          </p:cNvPicPr>
          <p:nvPr/>
        </p:nvPicPr>
        <p:blipFill>
          <a:blip r:embed="rId3"/>
          <a:srcRect/>
          <a:stretch>
            <a:fillRect/>
          </a:stretch>
        </p:blipFill>
        <p:spPr bwMode="auto">
          <a:xfrm>
            <a:off x="0" y="25400"/>
            <a:ext cx="9144000" cy="5154613"/>
          </a:xfrm>
          <a:prstGeom prst="rect">
            <a:avLst/>
          </a:prstGeom>
          <a:noFill/>
          <a:ln w="9525">
            <a:noFill/>
            <a:miter lim="800000"/>
            <a:headEnd/>
            <a:tailEnd/>
          </a:ln>
        </p:spPr>
      </p:pic>
      <p:sp>
        <p:nvSpPr>
          <p:cNvPr id="441348" name="Rectangle 4"/>
          <p:cNvSpPr>
            <a:spLocks noChangeArrowheads="1"/>
          </p:cNvSpPr>
          <p:nvPr/>
        </p:nvSpPr>
        <p:spPr bwMode="auto">
          <a:xfrm>
            <a:off x="338138" y="1895475"/>
            <a:ext cx="5440362" cy="1203325"/>
          </a:xfrm>
          <a:prstGeom prst="rect">
            <a:avLst/>
          </a:prstGeom>
          <a:noFill/>
          <a:ln w="9525">
            <a:noFill/>
            <a:miter lim="800000"/>
            <a:headEnd/>
            <a:tailEnd/>
          </a:ln>
        </p:spPr>
        <p:txBody>
          <a:bodyPr anchor="ctr"/>
          <a:lstStyle/>
          <a:p>
            <a:pPr marL="571500" indent="-571500">
              <a:defRPr/>
            </a:pPr>
            <a:r>
              <a:rPr lang="en-US" sz="2800" dirty="0">
                <a:solidFill>
                  <a:schemeClr val="bg1"/>
                </a:solidFill>
                <a:latin typeface="+mj-lt"/>
              </a:rPr>
              <a:t>UMC of Southern Nevada</a:t>
            </a:r>
          </a:p>
          <a:p>
            <a:pPr marL="571500" indent="-571500">
              <a:defRPr/>
            </a:pPr>
            <a:r>
              <a:rPr lang="en-US" sz="2800" dirty="0">
                <a:solidFill>
                  <a:schemeClr val="bg1"/>
                </a:solidFill>
                <a:latin typeface="+mj-lt"/>
              </a:rPr>
              <a:t>Governance and </a:t>
            </a:r>
            <a:r>
              <a:rPr lang="en-US" sz="2800" dirty="0">
                <a:solidFill>
                  <a:schemeClr val="bg1"/>
                </a:solidFill>
                <a:latin typeface="+mj-lt"/>
              </a:rPr>
              <a:t>Structure</a:t>
            </a:r>
            <a:r>
              <a:rPr lang="en-US" sz="2800" dirty="0">
                <a:solidFill>
                  <a:srgbClr val="FF0000"/>
                </a:solidFill>
                <a:latin typeface="+mj-lt"/>
              </a:rPr>
              <a:t> </a:t>
            </a:r>
            <a:endParaRPr lang="en-US" sz="2800" dirty="0">
              <a:solidFill>
                <a:srgbClr val="FF0000"/>
              </a:solidFill>
              <a:latin typeface="+mj-lt"/>
            </a:endParaRPr>
          </a:p>
        </p:txBody>
      </p:sp>
      <p:pic>
        <p:nvPicPr>
          <p:cNvPr id="51204" name="Picture 5" descr="ftilogo"/>
          <p:cNvPicPr>
            <a:picLocks noChangeAspect="1" noChangeArrowheads="1"/>
          </p:cNvPicPr>
          <p:nvPr/>
        </p:nvPicPr>
        <p:blipFill>
          <a:blip r:embed="rId4"/>
          <a:srcRect/>
          <a:stretch>
            <a:fillRect/>
          </a:stretch>
        </p:blipFill>
        <p:spPr bwMode="auto">
          <a:xfrm>
            <a:off x="5810250" y="5503863"/>
            <a:ext cx="2844800" cy="690562"/>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pPr>
              <a:defRPr/>
            </a:pPr>
            <a:r>
              <a:rPr lang="en-US"/>
              <a:t>DRAFT Confidential Document - For Discussion Purposes Only</a:t>
            </a:r>
            <a:endParaRPr lang="en-US"/>
          </a:p>
        </p:txBody>
      </p:sp>
      <p:sp>
        <p:nvSpPr>
          <p:cNvPr id="7" name="Slide Number Placeholder 6"/>
          <p:cNvSpPr>
            <a:spLocks noGrp="1"/>
          </p:cNvSpPr>
          <p:nvPr>
            <p:ph type="sldNum" sz="quarter" idx="10"/>
          </p:nvPr>
        </p:nvSpPr>
        <p:spPr/>
        <p:txBody>
          <a:bodyPr/>
          <a:lstStyle/>
          <a:p>
            <a:pPr>
              <a:defRPr/>
            </a:pPr>
            <a:fld id="{ED847F0A-4028-4A9F-935D-B5BF9CDFC78C}"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p:txBody>
          <a:bodyPr/>
          <a:lstStyle/>
          <a:p>
            <a:pPr>
              <a:buFont typeface="Calibri" pitchFamily="34" charset="0"/>
              <a:buAutoNum type="arabicPeriod"/>
            </a:pPr>
            <a:r>
              <a:rPr lang="en-US" smtClean="0"/>
              <a:t>Without major, dramatic and profound change in structure and immediate process improvements and cost reductions, UMC will be forced  to close within a few years.</a:t>
            </a:r>
          </a:p>
          <a:p>
            <a:pPr>
              <a:buFont typeface="Calibri" pitchFamily="34" charset="0"/>
              <a:buAutoNum type="arabicPeriod"/>
            </a:pPr>
            <a:endParaRPr lang="en-US" smtClean="0"/>
          </a:p>
          <a:p>
            <a:pPr>
              <a:buFont typeface="Calibri" pitchFamily="34" charset="0"/>
              <a:buAutoNum type="arabicPeriod"/>
            </a:pPr>
            <a:endParaRPr lang="en-US" smtClean="0"/>
          </a:p>
          <a:p>
            <a:pPr>
              <a:buFont typeface="Calibri" pitchFamily="34" charset="0"/>
              <a:buAutoNum type="arabicPeriod"/>
            </a:pPr>
            <a:r>
              <a:rPr lang="en-US" smtClean="0"/>
              <a:t>There is general belief that the State, County or community will not step in and interrupt the trajectory toward closure.</a:t>
            </a:r>
          </a:p>
          <a:p>
            <a:pPr>
              <a:buFont typeface="Calibri" pitchFamily="34" charset="0"/>
              <a:buAutoNum type="arabicPeriod"/>
            </a:pPr>
            <a:endParaRPr lang="en-US" smtClean="0"/>
          </a:p>
          <a:p>
            <a:pPr>
              <a:buFont typeface="Calibri" pitchFamily="34" charset="0"/>
              <a:buAutoNum type="arabicPeriod"/>
            </a:pPr>
            <a:endParaRPr lang="en-US" smtClean="0"/>
          </a:p>
          <a:p>
            <a:pPr>
              <a:buFont typeface="Wingdings" pitchFamily="2" charset="2"/>
              <a:buNone/>
            </a:pPr>
            <a:r>
              <a:rPr lang="en-US" smtClean="0"/>
              <a:t>3.  UMC and UNSOM are not aligned and do not work to mutual benefit. A mutually-reinforcing governance and organizational structures are required. </a:t>
            </a:r>
          </a:p>
          <a:p>
            <a:pPr>
              <a:buFont typeface="Calibri" pitchFamily="34" charset="0"/>
              <a:buAutoNum type="arabicPeriod"/>
            </a:pPr>
            <a:endParaRPr lang="en-US" smtClean="0"/>
          </a:p>
          <a:p>
            <a:pPr>
              <a:buFont typeface="Calibri" pitchFamily="34" charset="0"/>
              <a:buAutoNum type="arabicPeriod"/>
            </a:pPr>
            <a:endParaRPr lang="en-US" smtClean="0"/>
          </a:p>
          <a:p>
            <a:pPr>
              <a:buFont typeface="Calibri" pitchFamily="34" charset="0"/>
              <a:buAutoNum type="arabicPeriod"/>
            </a:pPr>
            <a:endParaRPr lang="en-US" smtClean="0"/>
          </a:p>
          <a:p>
            <a:pPr>
              <a:buFont typeface="Calibri" pitchFamily="34" charset="0"/>
              <a:buAutoNum type="arabicPeriod"/>
            </a:pPr>
            <a:endParaRPr lang="en-US" smtClean="0"/>
          </a:p>
          <a:p>
            <a:pPr>
              <a:buFont typeface="Calibri" pitchFamily="34" charset="0"/>
              <a:buAutoNum type="arabicPeriod"/>
            </a:pPr>
            <a:endParaRPr lang="en-US" smtClean="0"/>
          </a:p>
          <a:p>
            <a:pPr>
              <a:buFont typeface="Wingdings" pitchFamily="2" charset="2"/>
              <a:buNone/>
            </a:pPr>
            <a:endParaRPr lang="en-US" smtClean="0"/>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sp>
        <p:nvSpPr>
          <p:cNvPr id="53251" name="Title 1"/>
          <p:cNvSpPr>
            <a:spLocks noGrp="1"/>
          </p:cNvSpPr>
          <p:nvPr>
            <p:ph type="title"/>
          </p:nvPr>
        </p:nvSpPr>
        <p:spPr/>
        <p:txBody>
          <a:bodyPr/>
          <a:lstStyle/>
          <a:p>
            <a:r>
              <a:rPr lang="en-US" smtClean="0"/>
              <a:t> Governance</a:t>
            </a:r>
          </a:p>
        </p:txBody>
      </p:sp>
      <p:sp>
        <p:nvSpPr>
          <p:cNvPr id="6" name="Slide Number Placeholder 5"/>
          <p:cNvSpPr>
            <a:spLocks noGrp="1"/>
          </p:cNvSpPr>
          <p:nvPr>
            <p:ph type="sldNum" sz="quarter" idx="10"/>
          </p:nvPr>
        </p:nvSpPr>
        <p:spPr/>
        <p:txBody>
          <a:bodyPr/>
          <a:lstStyle/>
          <a:p>
            <a:pPr>
              <a:defRPr/>
            </a:pPr>
            <a:fld id="{12BCFD6F-9613-4270-A714-6A657911DDFF}"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 Governance</a:t>
            </a:r>
          </a:p>
        </p:txBody>
      </p:sp>
      <p:sp>
        <p:nvSpPr>
          <p:cNvPr id="54274" name="Content Placeholder 2"/>
          <p:cNvSpPr>
            <a:spLocks noGrp="1"/>
          </p:cNvSpPr>
          <p:nvPr>
            <p:ph idx="1"/>
          </p:nvPr>
        </p:nvSpPr>
        <p:spPr/>
        <p:txBody>
          <a:bodyPr/>
          <a:lstStyle/>
          <a:p>
            <a:pPr>
              <a:buFont typeface="Wingdings" pitchFamily="2" charset="2"/>
              <a:buNone/>
            </a:pPr>
            <a:r>
              <a:rPr lang="en-US" smtClean="0"/>
              <a:t>4.   Creating an academic health center (AHC) is likely part of the long-term solution, but will not solve the existing financial problems in the near future and is likely to add cost.</a:t>
            </a:r>
            <a:r>
              <a:rPr lang="en-US" smtClean="0">
                <a:solidFill>
                  <a:srgbClr val="FF0000"/>
                </a:solidFill>
              </a:rPr>
              <a:t> </a:t>
            </a:r>
            <a:r>
              <a:rPr lang="en-US" smtClean="0"/>
              <a:t> </a:t>
            </a:r>
          </a:p>
          <a:p>
            <a:pPr>
              <a:buFont typeface="Wingdings" pitchFamily="2" charset="2"/>
              <a:buNone/>
            </a:pPr>
            <a:r>
              <a:rPr lang="en-US" smtClean="0"/>
              <a:t>5.   We have considered a range of ownership and governance and recommend that UMC become an independent 501(c)(3) “Safety Net” Hospital Corporation. In this model, the County government transfers direct management of the public hospital to an independent, self-perpetuating Board. </a:t>
            </a:r>
            <a:r>
              <a:rPr lang="en-US" u="sng" smtClean="0"/>
              <a:t> But the County also retains specific powers to ensure the public service mission is met. These may include, for example, the powers to:</a:t>
            </a:r>
            <a:endParaRPr lang="en-US" sz="1600" smtClean="0"/>
          </a:p>
          <a:p>
            <a:pPr lvl="2">
              <a:buFont typeface="Arial" charset="0"/>
              <a:buChar char="•"/>
            </a:pPr>
            <a:r>
              <a:rPr lang="en-US" sz="1600" smtClean="0"/>
              <a:t>Approve an annual "health service plan“</a:t>
            </a:r>
          </a:p>
          <a:p>
            <a:pPr lvl="2">
              <a:buFont typeface="Arial" charset="0"/>
              <a:buChar char="•"/>
            </a:pPr>
            <a:r>
              <a:rPr lang="en-US" sz="1600" smtClean="0"/>
              <a:t>Approve appointment of the Health System CEO</a:t>
            </a:r>
          </a:p>
          <a:p>
            <a:pPr lvl="2">
              <a:buFont typeface="Arial" charset="0"/>
              <a:buChar char="•"/>
            </a:pPr>
            <a:r>
              <a:rPr lang="en-US" sz="1600" smtClean="0"/>
              <a:t>Require certain services via a funding agreement based on what finances the government can support</a:t>
            </a:r>
          </a:p>
          <a:p>
            <a:pPr lvl="2">
              <a:buFont typeface="Arial" charset="0"/>
              <a:buChar char="•"/>
            </a:pPr>
            <a:r>
              <a:rPr lang="en-US" sz="1600" smtClean="0"/>
              <a:t>Require quarterly or annual reports on the level of services, costs, quality and patient satisfaction</a:t>
            </a:r>
          </a:p>
          <a:p>
            <a:pPr>
              <a:buFont typeface="Wingdings" pitchFamily="2" charset="2"/>
              <a:buNone/>
            </a:pPr>
            <a:endParaRPr lang="en-US" smtClean="0"/>
          </a:p>
          <a:p>
            <a:endParaRPr lang="en-US" smtClean="0"/>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sp>
        <p:nvSpPr>
          <p:cNvPr id="6" name="Slide Number Placeholder 5"/>
          <p:cNvSpPr>
            <a:spLocks noGrp="1"/>
          </p:cNvSpPr>
          <p:nvPr>
            <p:ph type="sldNum" sz="quarter" idx="10"/>
          </p:nvPr>
        </p:nvSpPr>
        <p:spPr/>
        <p:txBody>
          <a:bodyPr/>
          <a:lstStyle/>
          <a:p>
            <a:pPr>
              <a:defRPr/>
            </a:pPr>
            <a:fld id="{9BCA6CCD-0EC5-4FF4-BBCC-B175FD6BFD9C}"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idx="1"/>
          </p:nvPr>
        </p:nvSpPr>
        <p:spPr/>
        <p:txBody>
          <a:bodyPr/>
          <a:lstStyle/>
          <a:p>
            <a:pPr>
              <a:buFont typeface="Wingdings" pitchFamily="2" charset="2"/>
              <a:buNone/>
            </a:pPr>
            <a:r>
              <a:rPr lang="en-US" smtClean="0"/>
              <a:t>6. Assuming costs are reduced, enhanced processes are put in place and a  favorable governance model is adopted, UMC in any future state must have significant philanthropic support from the Las Vegas community.</a:t>
            </a:r>
          </a:p>
          <a:p>
            <a:pPr>
              <a:buFont typeface="Wingdings" pitchFamily="2" charset="2"/>
              <a:buNone/>
            </a:pPr>
            <a:r>
              <a:rPr lang="en-US" smtClean="0"/>
              <a:t>7.   Community financial support is not possible without significantly distancing the County from governance and management of the existing organization or any new structure. In addition, collaboration with and support from Labor are imperative to achieve a financially sustainable model. </a:t>
            </a:r>
          </a:p>
          <a:p>
            <a:pPr>
              <a:buFont typeface="Wingdings" pitchFamily="2" charset="2"/>
              <a:buNone/>
            </a:pPr>
            <a:endParaRPr lang="en-US" smtClean="0"/>
          </a:p>
          <a:p>
            <a:pPr>
              <a:buFont typeface="Wingdings" pitchFamily="2" charset="2"/>
              <a:buNone/>
            </a:pPr>
            <a:r>
              <a:rPr lang="en-US" smtClean="0"/>
              <a:t> 	</a:t>
            </a:r>
            <a:r>
              <a:rPr lang="en-US" b="1" i="1" smtClean="0"/>
              <a:t>Two concurrent components of restructuring are required:</a:t>
            </a:r>
          </a:p>
          <a:p>
            <a:pPr>
              <a:buFont typeface="Wingdings" pitchFamily="2" charset="2"/>
              <a:buNone/>
            </a:pPr>
            <a:endParaRPr lang="en-US" i="1" smtClean="0"/>
          </a:p>
          <a:p>
            <a:pPr lvl="1">
              <a:buFont typeface="Calibri" pitchFamily="34" charset="0"/>
              <a:buAutoNum type="arabicParenR"/>
            </a:pPr>
            <a:r>
              <a:rPr lang="en-US" i="1" smtClean="0"/>
              <a:t>Improving financial performance in the operation of UMC, </a:t>
            </a:r>
            <a:r>
              <a:rPr lang="en-US" i="1" u="sng" smtClean="0"/>
              <a:t>while</a:t>
            </a:r>
          </a:p>
          <a:p>
            <a:pPr lvl="1">
              <a:buFont typeface="Calibri" pitchFamily="34" charset="0"/>
              <a:buAutoNum type="arabicParenR"/>
            </a:pPr>
            <a:endParaRPr lang="en-US" i="1" u="sng" smtClean="0"/>
          </a:p>
          <a:p>
            <a:pPr lvl="1">
              <a:buFont typeface="Calibri" pitchFamily="34" charset="0"/>
              <a:buAutoNum type="arabicParenR"/>
            </a:pPr>
            <a:r>
              <a:rPr lang="en-US" i="1" smtClean="0"/>
              <a:t>Establishing the governance and operational prerequisites, e.g. a 501©(3), for an AHC that, supported by the community, can compete and succeed in the long run.</a:t>
            </a:r>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sp>
        <p:nvSpPr>
          <p:cNvPr id="55299" name="Title 1"/>
          <p:cNvSpPr>
            <a:spLocks noGrp="1"/>
          </p:cNvSpPr>
          <p:nvPr>
            <p:ph type="title"/>
          </p:nvPr>
        </p:nvSpPr>
        <p:spPr/>
        <p:txBody>
          <a:bodyPr/>
          <a:lstStyle/>
          <a:p>
            <a:r>
              <a:rPr lang="en-US" smtClean="0"/>
              <a:t> Governance</a:t>
            </a:r>
          </a:p>
        </p:txBody>
      </p:sp>
      <p:sp>
        <p:nvSpPr>
          <p:cNvPr id="6" name="Slide Number Placeholder 5"/>
          <p:cNvSpPr>
            <a:spLocks noGrp="1"/>
          </p:cNvSpPr>
          <p:nvPr>
            <p:ph type="sldNum" sz="quarter" idx="10"/>
          </p:nvPr>
        </p:nvSpPr>
        <p:spPr/>
        <p:txBody>
          <a:bodyPr/>
          <a:lstStyle/>
          <a:p>
            <a:pPr>
              <a:defRPr/>
            </a:pPr>
            <a:fld id="{07EFDFD1-77E0-40B4-BF5B-84245C799344}"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p:txBody>
          <a:bodyPr/>
          <a:lstStyle/>
          <a:p>
            <a:pPr eaLnBrk="1" hangingPunct="1"/>
            <a:endParaRPr lang="en-US" smtClean="0"/>
          </a:p>
        </p:txBody>
      </p:sp>
      <p:pic>
        <p:nvPicPr>
          <p:cNvPr id="56322" name="Picture 3"/>
          <p:cNvPicPr>
            <a:picLocks noChangeAspect="1" noChangeArrowheads="1"/>
          </p:cNvPicPr>
          <p:nvPr/>
        </p:nvPicPr>
        <p:blipFill>
          <a:blip r:embed="rId3"/>
          <a:srcRect/>
          <a:stretch>
            <a:fillRect/>
          </a:stretch>
        </p:blipFill>
        <p:spPr bwMode="auto">
          <a:xfrm>
            <a:off x="0" y="25400"/>
            <a:ext cx="9144000" cy="5154613"/>
          </a:xfrm>
          <a:prstGeom prst="rect">
            <a:avLst/>
          </a:prstGeom>
          <a:noFill/>
          <a:ln w="9525">
            <a:noFill/>
            <a:miter lim="800000"/>
            <a:headEnd/>
            <a:tailEnd/>
          </a:ln>
        </p:spPr>
      </p:pic>
      <p:sp>
        <p:nvSpPr>
          <p:cNvPr id="441348" name="Rectangle 4"/>
          <p:cNvSpPr>
            <a:spLocks noChangeArrowheads="1"/>
          </p:cNvSpPr>
          <p:nvPr/>
        </p:nvSpPr>
        <p:spPr bwMode="auto">
          <a:xfrm>
            <a:off x="338138" y="1895475"/>
            <a:ext cx="5440362" cy="1203325"/>
          </a:xfrm>
          <a:prstGeom prst="rect">
            <a:avLst/>
          </a:prstGeom>
          <a:noFill/>
          <a:ln w="9525">
            <a:noFill/>
            <a:miter lim="800000"/>
            <a:headEnd/>
            <a:tailEnd/>
          </a:ln>
        </p:spPr>
        <p:txBody>
          <a:bodyPr/>
          <a:lstStyle/>
          <a:p>
            <a:pPr marL="571500" indent="-571500">
              <a:defRPr/>
            </a:pPr>
            <a:endParaRPr lang="en-US" sz="2800" dirty="0">
              <a:solidFill>
                <a:srgbClr val="FF0000"/>
              </a:solidFill>
              <a:latin typeface="+mj-lt"/>
            </a:endParaRPr>
          </a:p>
          <a:p>
            <a:pPr marL="571500" indent="-571500">
              <a:defRPr/>
            </a:pPr>
            <a:r>
              <a:rPr lang="en-US" sz="2800" dirty="0">
                <a:solidFill>
                  <a:schemeClr val="bg1"/>
                </a:solidFill>
                <a:latin typeface="+mj-lt"/>
              </a:rPr>
              <a:t>Discussion and Action Items </a:t>
            </a:r>
            <a:endParaRPr lang="en-US" sz="2800" dirty="0">
              <a:solidFill>
                <a:schemeClr val="bg1"/>
              </a:solidFill>
              <a:latin typeface="+mj-lt"/>
            </a:endParaRPr>
          </a:p>
        </p:txBody>
      </p:sp>
      <p:pic>
        <p:nvPicPr>
          <p:cNvPr id="56324" name="Picture 5" descr="ftilogo"/>
          <p:cNvPicPr>
            <a:picLocks noChangeAspect="1" noChangeArrowheads="1"/>
          </p:cNvPicPr>
          <p:nvPr/>
        </p:nvPicPr>
        <p:blipFill>
          <a:blip r:embed="rId4"/>
          <a:srcRect/>
          <a:stretch>
            <a:fillRect/>
          </a:stretch>
        </p:blipFill>
        <p:spPr bwMode="auto">
          <a:xfrm>
            <a:off x="5810250" y="5503863"/>
            <a:ext cx="2844800" cy="690562"/>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US"/>
              <a:t>DRAFT Confidential Document - For Discussion Purposes Only</a:t>
            </a:r>
            <a:endParaRPr lang="en-US"/>
          </a:p>
        </p:txBody>
      </p:sp>
      <p:sp>
        <p:nvSpPr>
          <p:cNvPr id="8" name="Slide Number Placeholder 7"/>
          <p:cNvSpPr>
            <a:spLocks noGrp="1"/>
          </p:cNvSpPr>
          <p:nvPr>
            <p:ph type="sldNum" sz="quarter" idx="10"/>
          </p:nvPr>
        </p:nvSpPr>
        <p:spPr/>
        <p:txBody>
          <a:bodyPr/>
          <a:lstStyle/>
          <a:p>
            <a:pPr>
              <a:defRPr/>
            </a:pPr>
            <a:fld id="{1B9BA251-EEA8-4794-BF0D-44065FBD632A}"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3"/>
          <p:cNvPicPr>
            <a:picLocks noChangeAspect="1" noChangeArrowheads="1"/>
          </p:cNvPicPr>
          <p:nvPr/>
        </p:nvPicPr>
        <p:blipFill>
          <a:blip r:embed="rId2"/>
          <a:srcRect/>
          <a:stretch>
            <a:fillRect/>
          </a:stretch>
        </p:blipFill>
        <p:spPr bwMode="auto">
          <a:xfrm>
            <a:off x="0" y="0"/>
            <a:ext cx="9144000" cy="5562600"/>
          </a:xfrm>
          <a:prstGeom prst="rect">
            <a:avLst/>
          </a:prstGeom>
          <a:noFill/>
          <a:ln w="9525">
            <a:noFill/>
            <a:miter lim="800000"/>
            <a:headEnd/>
            <a:tailEnd/>
          </a:ln>
        </p:spPr>
      </p:pic>
      <p:sp>
        <p:nvSpPr>
          <p:cNvPr id="30722" name="Rectangle 3"/>
          <p:cNvSpPr>
            <a:spLocks noGrp="1" noChangeArrowheads="1"/>
          </p:cNvSpPr>
          <p:nvPr>
            <p:ph type="title"/>
          </p:nvPr>
        </p:nvSpPr>
        <p:spPr>
          <a:xfrm>
            <a:off x="228600" y="1752600"/>
            <a:ext cx="5486400" cy="1905000"/>
          </a:xfrm>
        </p:spPr>
        <p:txBody>
          <a:bodyPr anchor="ctr"/>
          <a:lstStyle/>
          <a:p>
            <a:pPr eaLnBrk="1" hangingPunct="1"/>
            <a:r>
              <a:rPr lang="en-US" smtClean="0"/>
              <a:t>Summary Finding, Opportunities  and Recommendations</a:t>
            </a:r>
          </a:p>
        </p:txBody>
      </p:sp>
      <p:pic>
        <p:nvPicPr>
          <p:cNvPr id="30723" name="Picture 4"/>
          <p:cNvPicPr>
            <a:picLocks noChangeAspect="1" noChangeArrowheads="1"/>
          </p:cNvPicPr>
          <p:nvPr/>
        </p:nvPicPr>
        <p:blipFill>
          <a:blip r:embed="rId3"/>
          <a:srcRect/>
          <a:stretch>
            <a:fillRect/>
          </a:stretch>
        </p:blipFill>
        <p:spPr bwMode="auto">
          <a:xfrm>
            <a:off x="6858000" y="5791200"/>
            <a:ext cx="1876425" cy="754063"/>
          </a:xfrm>
          <a:prstGeom prst="rect">
            <a:avLst/>
          </a:prstGeom>
          <a:noFill/>
          <a:ln w="9525" algn="ctr">
            <a:noFill/>
            <a:miter lim="800000"/>
            <a:headEnd/>
            <a:tailEnd/>
          </a:ln>
        </p:spPr>
      </p:pic>
      <p:sp>
        <p:nvSpPr>
          <p:cNvPr id="30724" name="Rectangle 4"/>
          <p:cNvSpPr txBox="1">
            <a:spLocks noGrp="1" noChangeArrowheads="1"/>
          </p:cNvSpPr>
          <p:nvPr/>
        </p:nvSpPr>
        <p:spPr bwMode="auto">
          <a:xfrm>
            <a:off x="-19050" y="6402388"/>
            <a:ext cx="804863" cy="457200"/>
          </a:xfrm>
          <a:prstGeom prst="rect">
            <a:avLst/>
          </a:prstGeom>
          <a:noFill/>
          <a:ln w="9525">
            <a:noFill/>
            <a:miter lim="800000"/>
            <a:headEnd/>
            <a:tailEnd/>
          </a:ln>
        </p:spPr>
        <p:txBody>
          <a:bodyPr anchor="b"/>
          <a:lstStyle/>
          <a:p>
            <a:pPr eaLnBrk="0" hangingPunct="0"/>
            <a:fld id="{0B79CD27-C675-4690-880D-60A0CC69B28C}" type="slidenum">
              <a:rPr lang="en-US" sz="1200">
                <a:solidFill>
                  <a:srgbClr val="000000"/>
                </a:solidFill>
                <a:latin typeface="Calibri" pitchFamily="34" charset="0"/>
              </a:rPr>
              <a:pPr eaLnBrk="0" hangingPunct="0"/>
              <a:t>3</a:t>
            </a:fld>
            <a:endParaRPr lang="en-US" sz="1200">
              <a:solidFill>
                <a:srgbClr val="000000"/>
              </a:solidFill>
              <a:latin typeface="Calibri" pitchFamily="34" charset="0"/>
            </a:endParaRPr>
          </a:p>
        </p:txBody>
      </p:sp>
      <p:sp>
        <p:nvSpPr>
          <p:cNvPr id="6" name="Footer Placeholder 5"/>
          <p:cNvSpPr>
            <a:spLocks noGrp="1"/>
          </p:cNvSpPr>
          <p:nvPr>
            <p:ph type="ftr" sz="quarter" idx="11"/>
          </p:nvPr>
        </p:nvSpPr>
        <p:spPr/>
        <p:txBody>
          <a:bodyPr/>
          <a:lstStyle/>
          <a:p>
            <a:pPr>
              <a:defRPr/>
            </a:pPr>
            <a:r>
              <a:rPr lang="en-US"/>
              <a:t>DRAFT Confidential Document - For Discussion Purposes Only</a:t>
            </a:r>
            <a:endParaRPr lang="en-US"/>
          </a:p>
        </p:txBody>
      </p:sp>
      <p:sp>
        <p:nvSpPr>
          <p:cNvPr id="8" name="Slide Number Placeholder 7"/>
          <p:cNvSpPr>
            <a:spLocks noGrp="1"/>
          </p:cNvSpPr>
          <p:nvPr>
            <p:ph type="sldNum" sz="quarter" idx="10"/>
          </p:nvPr>
        </p:nvSpPr>
        <p:spPr/>
        <p:txBody>
          <a:bodyPr/>
          <a:lstStyle/>
          <a:p>
            <a:pPr>
              <a:defRPr/>
            </a:pPr>
            <a:fld id="{1115415D-448C-458D-AC08-49CF9883C7C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5"/>
          <p:cNvSpPr>
            <a:spLocks noGrp="1"/>
          </p:cNvSpPr>
          <p:nvPr>
            <p:ph idx="1"/>
          </p:nvPr>
        </p:nvSpPr>
        <p:spPr>
          <a:xfrm>
            <a:off x="315913" y="1471613"/>
            <a:ext cx="8528050" cy="4414837"/>
          </a:xfrm>
        </p:spPr>
        <p:txBody>
          <a:bodyPr/>
          <a:lstStyle/>
          <a:p>
            <a:pPr>
              <a:buFont typeface="Wingdings" pitchFamily="2" charset="2"/>
              <a:buNone/>
            </a:pPr>
            <a:r>
              <a:rPr lang="en-US" b="1" smtClean="0"/>
              <a:t>Reimbursement is Decreasing and Expenses are Unsustainable: </a:t>
            </a:r>
          </a:p>
          <a:p>
            <a:pPr>
              <a:buFont typeface="Wingdings" pitchFamily="2" charset="2"/>
              <a:buNone/>
            </a:pPr>
            <a:endParaRPr lang="en-US" smtClean="0"/>
          </a:p>
          <a:p>
            <a:r>
              <a:rPr lang="en-US" smtClean="0"/>
              <a:t>The State Budget deficit is projected to be $3 billion over the next two years.  In addition, reimbursement reductions of 5-10%  have been proposed.  This represents a  reduction $3-5M reduction.</a:t>
            </a:r>
          </a:p>
          <a:p>
            <a:r>
              <a:rPr lang="en-US" smtClean="0"/>
              <a:t>The major conclusions from the trend analysis for UMC and Clark County are:</a:t>
            </a:r>
          </a:p>
          <a:p>
            <a:pPr marL="628650" lvl="1" indent="-228600">
              <a:buFont typeface="Courier New" pitchFamily="49" charset="0"/>
              <a:buAutoNum type="arabicParenR"/>
            </a:pPr>
            <a:r>
              <a:rPr lang="en-US" smtClean="0"/>
              <a:t>If uninterrupted, negative trends in volume, net revenue, and unsustainable expenses will lead to increased annual operating deficits of over $10 million per year to an operating deficit in excess of $100 M by FY2014. </a:t>
            </a:r>
          </a:p>
          <a:p>
            <a:pPr marL="628650" lvl="1" indent="-228600">
              <a:buFont typeface="Courier New" pitchFamily="49" charset="0"/>
              <a:buAutoNum type="arabicParenR"/>
            </a:pPr>
            <a:r>
              <a:rPr lang="en-US" smtClean="0"/>
              <a:t>Limited funding of $65 M is available from Clark County to support the operating deficit and capital requirements of UMC.  </a:t>
            </a:r>
          </a:p>
          <a:p>
            <a:pPr marL="628650" lvl="1" indent="-228600">
              <a:buFont typeface="Courier New" pitchFamily="49" charset="0"/>
              <a:buAutoNum type="arabicParenR"/>
            </a:pPr>
            <a:r>
              <a:rPr lang="en-US" smtClean="0"/>
              <a:t>Without significant changes in governance structure, immediate process improvements and cost reductions, UMC will be forced  to significantly reduce clinical scope or close within 3 years. </a:t>
            </a:r>
            <a:endParaRPr lang="en-US" b="1" smtClean="0"/>
          </a:p>
          <a:p>
            <a:pPr marL="628650" lvl="1" indent="-228600">
              <a:buFont typeface="Courier New" pitchFamily="49" charset="0"/>
              <a:buNone/>
            </a:pPr>
            <a:endParaRPr lang="en-US" smtClean="0">
              <a:solidFill>
                <a:srgbClr val="FFC000"/>
              </a:solidFill>
            </a:endParaRPr>
          </a:p>
        </p:txBody>
      </p:sp>
      <p:sp>
        <p:nvSpPr>
          <p:cNvPr id="31746" name="Rectangle 4"/>
          <p:cNvSpPr txBox="1">
            <a:spLocks noGrp="1" noChangeArrowheads="1"/>
          </p:cNvSpPr>
          <p:nvPr/>
        </p:nvSpPr>
        <p:spPr bwMode="auto">
          <a:xfrm>
            <a:off x="-19050" y="6402388"/>
            <a:ext cx="804863" cy="457200"/>
          </a:xfrm>
          <a:prstGeom prst="rect">
            <a:avLst/>
          </a:prstGeom>
          <a:noFill/>
          <a:ln w="9525">
            <a:noFill/>
            <a:miter lim="800000"/>
            <a:headEnd/>
            <a:tailEnd/>
          </a:ln>
        </p:spPr>
        <p:txBody>
          <a:bodyPr anchor="b"/>
          <a:lstStyle/>
          <a:p>
            <a:pPr eaLnBrk="0" hangingPunct="0"/>
            <a:fld id="{B408642D-E9F8-4B74-87A9-F9FC48705B5B}" type="slidenum">
              <a:rPr lang="en-US" sz="1200">
                <a:solidFill>
                  <a:srgbClr val="000000"/>
                </a:solidFill>
                <a:latin typeface="Calibri" pitchFamily="34" charset="0"/>
              </a:rPr>
              <a:pPr eaLnBrk="0" hangingPunct="0"/>
              <a:t>4</a:t>
            </a:fld>
            <a:endParaRPr lang="en-US" sz="1200">
              <a:solidFill>
                <a:srgbClr val="000000"/>
              </a:solidFill>
              <a:latin typeface="Calibri" pitchFamily="34" charset="0"/>
            </a:endParaRPr>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sp>
        <p:nvSpPr>
          <p:cNvPr id="31748" name="Title 1"/>
          <p:cNvSpPr>
            <a:spLocks noGrp="1"/>
          </p:cNvSpPr>
          <p:nvPr>
            <p:ph type="title"/>
          </p:nvPr>
        </p:nvSpPr>
        <p:spPr/>
        <p:txBody>
          <a:bodyPr/>
          <a:lstStyle/>
          <a:p>
            <a:r>
              <a:rPr lang="en-US" smtClean="0"/>
              <a:t>Summary Findings and Recommendations </a:t>
            </a:r>
          </a:p>
        </p:txBody>
      </p:sp>
      <p:sp>
        <p:nvSpPr>
          <p:cNvPr id="8" name="Slide Number Placeholder 7"/>
          <p:cNvSpPr>
            <a:spLocks noGrp="1"/>
          </p:cNvSpPr>
          <p:nvPr>
            <p:ph type="sldNum" sz="quarter" idx="10"/>
          </p:nvPr>
        </p:nvSpPr>
        <p:spPr/>
        <p:txBody>
          <a:bodyPr/>
          <a:lstStyle/>
          <a:p>
            <a:pPr>
              <a:defRPr/>
            </a:pPr>
            <a:fld id="{AFAAEA51-A79F-482D-BB7E-9542394DD1D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Summary Findings and Recommendations </a:t>
            </a:r>
          </a:p>
        </p:txBody>
      </p:sp>
      <p:sp>
        <p:nvSpPr>
          <p:cNvPr id="3" name="Content Placeholder 2"/>
          <p:cNvSpPr>
            <a:spLocks noGrp="1"/>
          </p:cNvSpPr>
          <p:nvPr>
            <p:ph idx="1"/>
          </p:nvPr>
        </p:nvSpPr>
        <p:spPr/>
        <p:txBody>
          <a:bodyPr/>
          <a:lstStyle/>
          <a:p>
            <a:pPr marL="342900" lvl="1" indent="-342900">
              <a:buFont typeface="Wingdings" pitchFamily="2" charset="2"/>
              <a:buChar char="§"/>
              <a:defRPr/>
            </a:pPr>
            <a:r>
              <a:rPr lang="en-US" dirty="0" smtClean="0"/>
              <a:t>UMC must improve revenue and reduce cost immediately to be able to sustain operations for even the short-term.  FTI firmly believes a sustainable improvement of</a:t>
            </a:r>
            <a:r>
              <a:rPr lang="en-US" b="1" dirty="0" smtClean="0"/>
              <a:t> </a:t>
            </a:r>
            <a:r>
              <a:rPr lang="en-US" dirty="0" smtClean="0"/>
              <a:t>$44 M is achievable by FY2014.</a:t>
            </a:r>
          </a:p>
          <a:p>
            <a:pPr marL="342900" lvl="1" indent="-342900">
              <a:buFont typeface="Wingdings" pitchFamily="2" charset="2"/>
              <a:buChar char="§"/>
              <a:defRPr/>
            </a:pPr>
            <a:r>
              <a:rPr lang="en-US" dirty="0" smtClean="0"/>
              <a:t>Competition from several major health systems and private ventures has continued to draw volume away from UMC facilities.  Health Reform promises to intensify UMC’s competitive environment by allowing newly insured individuals a choice of health care facilities or systems.</a:t>
            </a:r>
          </a:p>
          <a:p>
            <a:pPr>
              <a:defRPr/>
            </a:pPr>
            <a:r>
              <a:rPr lang="en-US" dirty="0" smtClean="0"/>
              <a:t>If pursued, academic medicine at UMC will be (for the foreseeable future) a hybrid culture with community and university physicians working together.  It is important for UMC and UNSOM leadership to espouse this realistic and non-threatening view.</a:t>
            </a:r>
          </a:p>
          <a:p>
            <a:pPr lvl="1">
              <a:defRPr/>
            </a:pPr>
            <a:r>
              <a:rPr lang="en-US" dirty="0" smtClean="0"/>
              <a:t>Since there is no significant “new” money for programmatic initiatives/recruitments (aside from possible future philanthropy), reallocation of current resources will be critical.</a:t>
            </a:r>
          </a:p>
          <a:p>
            <a:pPr marL="342900" lvl="1" indent="-342900">
              <a:buFont typeface="Courier New" pitchFamily="49" charset="0"/>
              <a:buNone/>
              <a:defRPr/>
            </a:pPr>
            <a:r>
              <a:rPr lang="en-US" dirty="0" smtClean="0">
                <a:solidFill>
                  <a:srgbClr val="FFC000"/>
                </a:solidFill>
              </a:rPr>
              <a:t> </a:t>
            </a:r>
            <a:endParaRPr lang="en-US" dirty="0" smtClean="0"/>
          </a:p>
          <a:p>
            <a:pPr marL="342900" lvl="1" indent="-342900">
              <a:buFont typeface="Wingdings" pitchFamily="2" charset="2"/>
              <a:buChar char="§"/>
              <a:defRPr/>
            </a:pPr>
            <a:endParaRPr lang="en-US" dirty="0" smtClean="0">
              <a:solidFill>
                <a:srgbClr val="FFC000"/>
              </a:solidFill>
            </a:endParaRPr>
          </a:p>
          <a:p>
            <a:pPr>
              <a:defRPr/>
            </a:pPr>
            <a:endParaRPr lang="en-US" dirty="0"/>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dirty="0"/>
          </a:p>
        </p:txBody>
      </p:sp>
      <p:sp>
        <p:nvSpPr>
          <p:cNvPr id="6" name="Slide Number Placeholder 5"/>
          <p:cNvSpPr>
            <a:spLocks noGrp="1"/>
          </p:cNvSpPr>
          <p:nvPr>
            <p:ph type="sldNum" sz="quarter" idx="10"/>
          </p:nvPr>
        </p:nvSpPr>
        <p:spPr/>
        <p:txBody>
          <a:bodyPr/>
          <a:lstStyle/>
          <a:p>
            <a:pPr>
              <a:defRPr/>
            </a:pPr>
            <a:fld id="{60783035-0D0F-47D3-BB16-F33805F3BC4F}"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Summary Findings and Recommendations </a:t>
            </a:r>
          </a:p>
        </p:txBody>
      </p:sp>
      <p:sp>
        <p:nvSpPr>
          <p:cNvPr id="33794" name="Content Placeholder 2"/>
          <p:cNvSpPr>
            <a:spLocks noGrp="1"/>
          </p:cNvSpPr>
          <p:nvPr>
            <p:ph idx="1"/>
          </p:nvPr>
        </p:nvSpPr>
        <p:spPr/>
        <p:txBody>
          <a:bodyPr/>
          <a:lstStyle/>
          <a:p>
            <a:r>
              <a:rPr lang="en-US" smtClean="0"/>
              <a:t>Given the UMC situation, we recommend the County consider most carefully the 501c3 "public benefit corporation" model. </a:t>
            </a:r>
          </a:p>
          <a:p>
            <a:pPr lvl="1"/>
            <a:r>
              <a:rPr lang="en-US" smtClean="0"/>
              <a:t>In this model, the County government transfers direct management of the public hospital to an independent, self-perpetuating Board. But the County also retains specific powers to ensure the public service mission is met. These may include, for example, the powers to:</a:t>
            </a:r>
          </a:p>
          <a:p>
            <a:pPr lvl="2">
              <a:buFont typeface="Arial" charset="0"/>
              <a:buChar char="•"/>
            </a:pPr>
            <a:r>
              <a:rPr lang="en-US" smtClean="0"/>
              <a:t> Approve an annual "health service plan“</a:t>
            </a:r>
          </a:p>
          <a:p>
            <a:pPr lvl="2">
              <a:buFont typeface="Arial" charset="0"/>
              <a:buChar char="•"/>
            </a:pPr>
            <a:r>
              <a:rPr lang="en-US" smtClean="0"/>
              <a:t> Approve appointment of the Health System CEO</a:t>
            </a:r>
          </a:p>
          <a:p>
            <a:pPr lvl="2">
              <a:buFont typeface="Arial" charset="0"/>
              <a:buChar char="•"/>
            </a:pPr>
            <a:r>
              <a:rPr lang="en-US" smtClean="0"/>
              <a:t> Require certain services via a funding agreement based on what finances the government can support</a:t>
            </a:r>
          </a:p>
          <a:p>
            <a:pPr lvl="2">
              <a:buFont typeface="Arial" charset="0"/>
              <a:buChar char="•"/>
            </a:pPr>
            <a:r>
              <a:rPr lang="en-US" smtClean="0"/>
              <a:t> Require quarterly or annual reports on the level of services, costs, quality and patient satisfaction</a:t>
            </a:r>
          </a:p>
          <a:p>
            <a:endParaRPr lang="en-US" smtClean="0"/>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dirty="0"/>
          </a:p>
        </p:txBody>
      </p:sp>
      <p:sp>
        <p:nvSpPr>
          <p:cNvPr id="6" name="Slide Number Placeholder 5"/>
          <p:cNvSpPr>
            <a:spLocks noGrp="1"/>
          </p:cNvSpPr>
          <p:nvPr>
            <p:ph type="sldNum" sz="quarter" idx="10"/>
          </p:nvPr>
        </p:nvSpPr>
        <p:spPr/>
        <p:txBody>
          <a:bodyPr/>
          <a:lstStyle/>
          <a:p>
            <a:pPr>
              <a:defRPr/>
            </a:pPr>
            <a:fld id="{9A464E27-DC3C-4395-859B-93040220886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3"/>
          <p:cNvPicPr>
            <a:picLocks noChangeAspect="1" noChangeArrowheads="1"/>
          </p:cNvPicPr>
          <p:nvPr/>
        </p:nvPicPr>
        <p:blipFill>
          <a:blip r:embed="rId2"/>
          <a:srcRect/>
          <a:stretch>
            <a:fillRect/>
          </a:stretch>
        </p:blipFill>
        <p:spPr bwMode="auto">
          <a:xfrm>
            <a:off x="0" y="0"/>
            <a:ext cx="9144000" cy="5562600"/>
          </a:xfrm>
          <a:prstGeom prst="rect">
            <a:avLst/>
          </a:prstGeom>
          <a:noFill/>
          <a:ln w="9525">
            <a:noFill/>
            <a:miter lim="800000"/>
            <a:headEnd/>
            <a:tailEnd/>
          </a:ln>
        </p:spPr>
      </p:pic>
      <p:sp>
        <p:nvSpPr>
          <p:cNvPr id="34818" name="Rectangle 3"/>
          <p:cNvSpPr>
            <a:spLocks noGrp="1" noChangeArrowheads="1"/>
          </p:cNvSpPr>
          <p:nvPr>
            <p:ph type="title"/>
          </p:nvPr>
        </p:nvSpPr>
        <p:spPr>
          <a:xfrm>
            <a:off x="228600" y="1752600"/>
            <a:ext cx="5486400" cy="1905000"/>
          </a:xfrm>
        </p:spPr>
        <p:txBody>
          <a:bodyPr anchor="ctr"/>
          <a:lstStyle/>
          <a:p>
            <a:pPr eaLnBrk="1" hangingPunct="1"/>
            <a:r>
              <a:rPr lang="en-US" smtClean="0"/>
              <a:t>University Medical Center – Financial Performance</a:t>
            </a:r>
          </a:p>
        </p:txBody>
      </p:sp>
      <p:pic>
        <p:nvPicPr>
          <p:cNvPr id="34819" name="Picture 4"/>
          <p:cNvPicPr>
            <a:picLocks noChangeAspect="1" noChangeArrowheads="1"/>
          </p:cNvPicPr>
          <p:nvPr/>
        </p:nvPicPr>
        <p:blipFill>
          <a:blip r:embed="rId3"/>
          <a:srcRect/>
          <a:stretch>
            <a:fillRect/>
          </a:stretch>
        </p:blipFill>
        <p:spPr bwMode="auto">
          <a:xfrm>
            <a:off x="6858000" y="5791200"/>
            <a:ext cx="1876425" cy="754063"/>
          </a:xfrm>
          <a:prstGeom prst="rect">
            <a:avLst/>
          </a:prstGeom>
          <a:noFill/>
          <a:ln w="9525" algn="ctr">
            <a:noFill/>
            <a:miter lim="800000"/>
            <a:headEnd/>
            <a:tailEnd/>
          </a:ln>
        </p:spPr>
      </p:pic>
      <p:sp>
        <p:nvSpPr>
          <p:cNvPr id="34820" name="Rectangle 4"/>
          <p:cNvSpPr txBox="1">
            <a:spLocks noGrp="1" noChangeArrowheads="1"/>
          </p:cNvSpPr>
          <p:nvPr/>
        </p:nvSpPr>
        <p:spPr bwMode="auto">
          <a:xfrm>
            <a:off x="-19050" y="6402388"/>
            <a:ext cx="804863" cy="457200"/>
          </a:xfrm>
          <a:prstGeom prst="rect">
            <a:avLst/>
          </a:prstGeom>
          <a:noFill/>
          <a:ln w="9525">
            <a:noFill/>
            <a:miter lim="800000"/>
            <a:headEnd/>
            <a:tailEnd/>
          </a:ln>
        </p:spPr>
        <p:txBody>
          <a:bodyPr anchor="b"/>
          <a:lstStyle/>
          <a:p>
            <a:pPr eaLnBrk="0" hangingPunct="0"/>
            <a:fld id="{BC0D3413-1244-4695-B9CC-8D11BC704C49}" type="slidenum">
              <a:rPr lang="en-US" sz="1200">
                <a:solidFill>
                  <a:srgbClr val="000000"/>
                </a:solidFill>
                <a:latin typeface="Calibri" pitchFamily="34" charset="0"/>
              </a:rPr>
              <a:pPr eaLnBrk="0" hangingPunct="0"/>
              <a:t>7</a:t>
            </a:fld>
            <a:endParaRPr lang="en-US" sz="1200">
              <a:solidFill>
                <a:srgbClr val="000000"/>
              </a:solidFill>
              <a:latin typeface="Calibri" pitchFamily="34" charset="0"/>
            </a:endParaRPr>
          </a:p>
        </p:txBody>
      </p:sp>
      <p:sp>
        <p:nvSpPr>
          <p:cNvPr id="6" name="Footer Placeholder 5"/>
          <p:cNvSpPr>
            <a:spLocks noGrp="1"/>
          </p:cNvSpPr>
          <p:nvPr>
            <p:ph type="ftr" sz="quarter" idx="11"/>
          </p:nvPr>
        </p:nvSpPr>
        <p:spPr/>
        <p:txBody>
          <a:bodyPr/>
          <a:lstStyle/>
          <a:p>
            <a:pPr>
              <a:defRPr/>
            </a:pPr>
            <a:r>
              <a:rPr lang="en-US"/>
              <a:t>DRAFT Confidential Document - For Discussion Purposes Only</a:t>
            </a:r>
            <a:endParaRPr lang="en-US"/>
          </a:p>
        </p:txBody>
      </p:sp>
      <p:sp>
        <p:nvSpPr>
          <p:cNvPr id="8" name="Slide Number Placeholder 7"/>
          <p:cNvSpPr>
            <a:spLocks noGrp="1"/>
          </p:cNvSpPr>
          <p:nvPr>
            <p:ph type="sldNum" sz="quarter" idx="10"/>
          </p:nvPr>
        </p:nvSpPr>
        <p:spPr/>
        <p:txBody>
          <a:bodyPr/>
          <a:lstStyle/>
          <a:p>
            <a:pPr>
              <a:defRPr/>
            </a:pPr>
            <a:fld id="{AD7EBAE2-90A3-4EC7-B01C-A36DE460828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3"/>
          <p:cNvPicPr>
            <a:picLocks noChangeAspect="1" noChangeArrowheads="1"/>
          </p:cNvPicPr>
          <p:nvPr/>
        </p:nvPicPr>
        <p:blipFill>
          <a:blip r:embed="rId2"/>
          <a:srcRect/>
          <a:stretch>
            <a:fillRect/>
          </a:stretch>
        </p:blipFill>
        <p:spPr bwMode="auto">
          <a:xfrm>
            <a:off x="0" y="0"/>
            <a:ext cx="9144000" cy="5562600"/>
          </a:xfrm>
          <a:prstGeom prst="rect">
            <a:avLst/>
          </a:prstGeom>
          <a:noFill/>
          <a:ln w="9525">
            <a:noFill/>
            <a:miter lim="800000"/>
            <a:headEnd/>
            <a:tailEnd/>
          </a:ln>
        </p:spPr>
      </p:pic>
      <p:sp>
        <p:nvSpPr>
          <p:cNvPr id="35842" name="Rectangle 3"/>
          <p:cNvSpPr>
            <a:spLocks noGrp="1" noChangeArrowheads="1"/>
          </p:cNvSpPr>
          <p:nvPr>
            <p:ph type="title"/>
          </p:nvPr>
        </p:nvSpPr>
        <p:spPr>
          <a:xfrm>
            <a:off x="228600" y="1752600"/>
            <a:ext cx="5486400" cy="1905000"/>
          </a:xfrm>
        </p:spPr>
        <p:txBody>
          <a:bodyPr anchor="ctr"/>
          <a:lstStyle/>
          <a:p>
            <a:pPr eaLnBrk="1" hangingPunct="1"/>
            <a:r>
              <a:rPr lang="en-US" smtClean="0"/>
              <a:t>FTI Assessment Findings</a:t>
            </a:r>
          </a:p>
        </p:txBody>
      </p:sp>
      <p:pic>
        <p:nvPicPr>
          <p:cNvPr id="35843" name="Picture 4"/>
          <p:cNvPicPr>
            <a:picLocks noChangeAspect="1" noChangeArrowheads="1"/>
          </p:cNvPicPr>
          <p:nvPr/>
        </p:nvPicPr>
        <p:blipFill>
          <a:blip r:embed="rId3"/>
          <a:srcRect/>
          <a:stretch>
            <a:fillRect/>
          </a:stretch>
        </p:blipFill>
        <p:spPr bwMode="auto">
          <a:xfrm>
            <a:off x="6858000" y="5791200"/>
            <a:ext cx="1876425" cy="754063"/>
          </a:xfrm>
          <a:prstGeom prst="rect">
            <a:avLst/>
          </a:prstGeom>
          <a:noFill/>
          <a:ln w="9525" algn="ctr">
            <a:noFill/>
            <a:miter lim="800000"/>
            <a:headEnd/>
            <a:tailEnd/>
          </a:ln>
        </p:spPr>
      </p:pic>
      <p:sp>
        <p:nvSpPr>
          <p:cNvPr id="6" name="Footer Placeholder 5"/>
          <p:cNvSpPr>
            <a:spLocks noGrp="1"/>
          </p:cNvSpPr>
          <p:nvPr>
            <p:ph type="ftr" sz="quarter" idx="11"/>
          </p:nvPr>
        </p:nvSpPr>
        <p:spPr/>
        <p:txBody>
          <a:bodyPr/>
          <a:lstStyle/>
          <a:p>
            <a:pPr>
              <a:defRPr/>
            </a:pPr>
            <a:r>
              <a:rPr lang="en-US"/>
              <a:t>DRAFT Confidential Document - For Discussion Purposes Only</a:t>
            </a:r>
            <a:endParaRPr lang="en-US"/>
          </a:p>
        </p:txBody>
      </p:sp>
      <p:sp>
        <p:nvSpPr>
          <p:cNvPr id="7" name="Slide Number Placeholder 6"/>
          <p:cNvSpPr>
            <a:spLocks noGrp="1"/>
          </p:cNvSpPr>
          <p:nvPr>
            <p:ph type="sldNum" sz="quarter" idx="10"/>
          </p:nvPr>
        </p:nvSpPr>
        <p:spPr/>
        <p:txBody>
          <a:bodyPr/>
          <a:lstStyle/>
          <a:p>
            <a:pPr>
              <a:defRPr/>
            </a:pPr>
            <a:fld id="{6B420507-08BB-40B0-877E-A0E84996053A}"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39700" y="57150"/>
            <a:ext cx="6781800" cy="1025525"/>
          </a:xfrm>
        </p:spPr>
        <p:txBody>
          <a:bodyPr/>
          <a:lstStyle/>
          <a:p>
            <a:r>
              <a:rPr lang="en-US" smtClean="0">
                <a:ea typeface="ＭＳ Ｐゴシック"/>
                <a:cs typeface="ＭＳ Ｐゴシック"/>
              </a:rPr>
              <a:t>FTI Assessment Summary</a:t>
            </a:r>
            <a:r>
              <a:rPr lang="en-US" sz="4800" smtClean="0">
                <a:ea typeface="ＭＳ Ｐゴシック"/>
                <a:cs typeface="ＭＳ Ｐゴシック"/>
              </a:rPr>
              <a:t/>
            </a:r>
            <a:br>
              <a:rPr lang="en-US" sz="4800" smtClean="0">
                <a:ea typeface="ＭＳ Ｐゴシック"/>
                <a:cs typeface="ＭＳ Ｐゴシック"/>
              </a:rPr>
            </a:br>
            <a:r>
              <a:rPr lang="en-US" sz="2000" smtClean="0">
                <a:ea typeface="ＭＳ Ｐゴシック"/>
                <a:cs typeface="ＭＳ Ｐゴシック"/>
              </a:rPr>
              <a:t>Risks and Other Factors </a:t>
            </a:r>
            <a:endParaRPr lang="en-US" sz="2000" smtClean="0">
              <a:solidFill>
                <a:srgbClr val="FF0000"/>
              </a:solidFill>
            </a:endParaRPr>
          </a:p>
        </p:txBody>
      </p:sp>
      <p:sp>
        <p:nvSpPr>
          <p:cNvPr id="7" name="TextBox 6"/>
          <p:cNvSpPr txBox="1"/>
          <p:nvPr/>
        </p:nvSpPr>
        <p:spPr>
          <a:xfrm>
            <a:off x="381000" y="1393825"/>
            <a:ext cx="7950200" cy="4832350"/>
          </a:xfrm>
          <a:prstGeom prst="rect">
            <a:avLst/>
          </a:prstGeom>
          <a:noFill/>
        </p:spPr>
        <p:txBody>
          <a:bodyPr>
            <a:spAutoFit/>
          </a:bodyPr>
          <a:lstStyle/>
          <a:p>
            <a:pPr>
              <a:defRPr/>
            </a:pPr>
            <a:r>
              <a:rPr lang="en-US" dirty="0">
                <a:latin typeface="+mj-lt"/>
              </a:rPr>
              <a:t>UMC operates in a very challenging environment which is impacted by several national, state and local issues.  UMC is at risk for several new issues which could further impact the baseline projection and increase the deficits.</a:t>
            </a:r>
          </a:p>
          <a:p>
            <a:pPr marL="457200" indent="-228600">
              <a:defRPr/>
            </a:pPr>
            <a:endParaRPr lang="en-US" sz="1400" dirty="0">
              <a:latin typeface="+mj-lt"/>
            </a:endParaRPr>
          </a:p>
          <a:p>
            <a:pPr marL="457200" indent="-228600">
              <a:buFont typeface="Arial" pitchFamily="34" charset="0"/>
              <a:buChar char="•"/>
              <a:defRPr/>
            </a:pPr>
            <a:r>
              <a:rPr lang="en-US" sz="1400" dirty="0">
                <a:latin typeface="+mj-lt"/>
              </a:rPr>
              <a:t>The State Budget deficit is projected at $3 billion over the next two years and proposed rate reductions of between 5-10% have been proposed (impact to UMC revenue reduction of approximately $ 3-5 million per year).</a:t>
            </a:r>
          </a:p>
          <a:p>
            <a:pPr marL="457200" indent="-228600">
              <a:buFont typeface="Arial" pitchFamily="34" charset="0"/>
              <a:buChar char="•"/>
              <a:defRPr/>
            </a:pPr>
            <a:r>
              <a:rPr lang="en-US" sz="1400" dirty="0">
                <a:latin typeface="+mj-lt"/>
              </a:rPr>
              <a:t>Competition from several major health systems and private ventures have continued to draw volume away from UMC facilities.</a:t>
            </a:r>
          </a:p>
          <a:p>
            <a:pPr marL="457200" indent="-228600">
              <a:buFont typeface="Arial" pitchFamily="34" charset="0"/>
              <a:buChar char="•"/>
              <a:defRPr/>
            </a:pPr>
            <a:r>
              <a:rPr lang="en-US" sz="1400" dirty="0">
                <a:latin typeface="+mj-lt"/>
              </a:rPr>
              <a:t>County support for UMC is partially driven by property tax revenue for indigent care which is expected to undergo reductions due to local economic factors and housing valuations.</a:t>
            </a:r>
          </a:p>
          <a:p>
            <a:pPr marL="457200" indent="-228600">
              <a:buFont typeface="Arial" pitchFamily="34" charset="0"/>
              <a:buChar char="•"/>
              <a:defRPr/>
            </a:pPr>
            <a:r>
              <a:rPr lang="en-US" sz="1400" dirty="0">
                <a:latin typeface="+mj-lt"/>
              </a:rPr>
              <a:t>Future PERS funding is expected to increase to cover past low investment returns which will continue to put pressure on local governmental entities.</a:t>
            </a:r>
          </a:p>
          <a:p>
            <a:pPr marL="457200" indent="-228600">
              <a:buFont typeface="Arial" pitchFamily="34" charset="0"/>
              <a:buChar char="•"/>
              <a:defRPr/>
            </a:pPr>
            <a:r>
              <a:rPr lang="en-US" sz="1400" dirty="0">
                <a:latin typeface="+mj-lt"/>
              </a:rPr>
              <a:t>Future Retiree Healthcare Funding requirements will increase cash requirements from the County (could have increases of $1 million per year on a compounded basis).</a:t>
            </a:r>
          </a:p>
          <a:p>
            <a:pPr>
              <a:defRPr/>
            </a:pPr>
            <a:endParaRPr lang="en-US" sz="1400" dirty="0">
              <a:latin typeface="+mj-lt"/>
            </a:endParaRPr>
          </a:p>
          <a:p>
            <a:pPr>
              <a:defRPr/>
            </a:pPr>
            <a:r>
              <a:rPr lang="en-US" dirty="0">
                <a:latin typeface="+mj-lt"/>
              </a:rPr>
              <a:t>Based on the projection and the above issues, UMC and the County need to develop and implement plans to improve operations and cost structure by nearly $50 million per year ($35 million core projection plus $5-15 million in future risk elements). </a:t>
            </a:r>
          </a:p>
        </p:txBody>
      </p:sp>
      <p:sp>
        <p:nvSpPr>
          <p:cNvPr id="5" name="Footer Placeholder 4"/>
          <p:cNvSpPr>
            <a:spLocks noGrp="1"/>
          </p:cNvSpPr>
          <p:nvPr>
            <p:ph type="ftr" sz="quarter" idx="11"/>
          </p:nvPr>
        </p:nvSpPr>
        <p:spPr/>
        <p:txBody>
          <a:bodyPr/>
          <a:lstStyle/>
          <a:p>
            <a:pPr>
              <a:defRPr/>
            </a:pPr>
            <a:r>
              <a:rPr lang="en-US"/>
              <a:t>DRAFT Confidential Document - For Discussion Purposes Only</a:t>
            </a:r>
            <a:endParaRPr lang="en-US"/>
          </a:p>
        </p:txBody>
      </p:sp>
      <p:sp>
        <p:nvSpPr>
          <p:cNvPr id="6" name="Slide Number Placeholder 5"/>
          <p:cNvSpPr>
            <a:spLocks noGrp="1"/>
          </p:cNvSpPr>
          <p:nvPr>
            <p:ph type="sldNum" sz="quarter" idx="10"/>
          </p:nvPr>
        </p:nvSpPr>
        <p:spPr/>
        <p:txBody>
          <a:bodyPr/>
          <a:lstStyle/>
          <a:p>
            <a:pPr>
              <a:defRPr/>
            </a:pPr>
            <a:fld id="{91A0AEBC-5CD7-411E-910B-10CB44135C04}"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TI Template">
  <a:themeElements>
    <a:clrScheme name="FTI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TI Templat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TI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TI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TI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TI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TI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TI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TI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TI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TI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TI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TI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TI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9F1B29"/>
      </a:dk2>
      <a:lt2>
        <a:srgbClr val="40637A"/>
      </a:lt2>
      <a:accent1>
        <a:srgbClr val="604479"/>
      </a:accent1>
      <a:accent2>
        <a:srgbClr val="3C480E"/>
      </a:accent2>
      <a:accent3>
        <a:srgbClr val="FFFFFF"/>
      </a:accent3>
      <a:accent4>
        <a:srgbClr val="000000"/>
      </a:accent4>
      <a:accent5>
        <a:srgbClr val="B6B0BE"/>
      </a:accent5>
      <a:accent6>
        <a:srgbClr val="35400C"/>
      </a:accent6>
      <a:hlink>
        <a:srgbClr val="6E6358"/>
      </a:hlink>
      <a:folHlink>
        <a:srgbClr val="988B07"/>
      </a:folHlink>
    </a:clrScheme>
    <a:fontScheme name="Blank Presentatio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9F1B29"/>
        </a:dk2>
        <a:lt2>
          <a:srgbClr val="40637A"/>
        </a:lt2>
        <a:accent1>
          <a:srgbClr val="604479"/>
        </a:accent1>
        <a:accent2>
          <a:srgbClr val="3C480E"/>
        </a:accent2>
        <a:accent3>
          <a:srgbClr val="FFFFFF"/>
        </a:accent3>
        <a:accent4>
          <a:srgbClr val="000000"/>
        </a:accent4>
        <a:accent5>
          <a:srgbClr val="B6B0BE"/>
        </a:accent5>
        <a:accent6>
          <a:srgbClr val="35400C"/>
        </a:accent6>
        <a:hlink>
          <a:srgbClr val="6E6358"/>
        </a:hlink>
        <a:folHlink>
          <a:srgbClr val="988B0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34866</TotalTime>
  <Words>2186</Words>
  <Application>Microsoft Office PowerPoint</Application>
  <PresentationFormat>On-screen Show (4:3)</PresentationFormat>
  <Paragraphs>208</Paragraphs>
  <Slides>24</Slides>
  <Notes>6</Notes>
  <HiddenSlides>0</HiddenSlides>
  <MMClips>0</MMClips>
  <ScaleCrop>false</ScaleCrop>
  <HeadingPairs>
    <vt:vector size="6" baseType="variant">
      <vt:variant>
        <vt:lpstr>Fonts Used</vt:lpstr>
      </vt:variant>
      <vt:variant>
        <vt:i4>10</vt:i4>
      </vt:variant>
      <vt:variant>
        <vt:lpstr>Design Template</vt:lpstr>
      </vt:variant>
      <vt:variant>
        <vt:i4>15</vt:i4>
      </vt:variant>
      <vt:variant>
        <vt:lpstr>Slide Titles</vt:lpstr>
      </vt:variant>
      <vt:variant>
        <vt:i4>24</vt:i4>
      </vt:variant>
    </vt:vector>
  </HeadingPairs>
  <TitlesOfParts>
    <vt:vector size="49" baseType="lpstr">
      <vt:lpstr>Arial</vt:lpstr>
      <vt:lpstr>Calibri</vt:lpstr>
      <vt:lpstr>Wingdings</vt:lpstr>
      <vt:lpstr>Courier New</vt:lpstr>
      <vt:lpstr>Palatino Linotype</vt:lpstr>
      <vt:lpstr>Times</vt:lpstr>
      <vt:lpstr>Verdana</vt:lpstr>
      <vt:lpstr>Wingdings 3</vt:lpstr>
      <vt:lpstr>ＭＳ Ｐゴシック</vt:lpstr>
      <vt:lpstr>Times New Roman</vt:lpstr>
      <vt:lpstr>FTI Template</vt:lpstr>
      <vt:lpstr>Blank Presentation</vt:lpstr>
      <vt:lpstr>FTI Template</vt:lpstr>
      <vt:lpstr>FTI Template</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Slide 1</vt:lpstr>
      <vt:lpstr>Session Objectives and Schedule Overview</vt:lpstr>
      <vt:lpstr>Summary Finding, Opportunities  and Recommendations</vt:lpstr>
      <vt:lpstr>Summary Findings and Recommendations </vt:lpstr>
      <vt:lpstr>Summary Findings and Recommendations </vt:lpstr>
      <vt:lpstr>Summary Findings and Recommendations </vt:lpstr>
      <vt:lpstr>University Medical Center – Financial Performance</vt:lpstr>
      <vt:lpstr>FTI Assessment Findings</vt:lpstr>
      <vt:lpstr>FTI Assessment Summary Risks and Other Factors </vt:lpstr>
      <vt:lpstr>Financial Performance Summary</vt:lpstr>
      <vt:lpstr>FTI Assessment Summary Opportunity Assessment </vt:lpstr>
      <vt:lpstr>Overall Opportunity Management Action Plan – by Discipline </vt:lpstr>
      <vt:lpstr> Financial Conclusions</vt:lpstr>
      <vt:lpstr>Slide 14</vt:lpstr>
      <vt:lpstr>UNSOM / UMC  Scope &amp; Approach</vt:lpstr>
      <vt:lpstr>    UNSOM / UMC  Key Findings – Advantages/Disadvantages for UMC</vt:lpstr>
      <vt:lpstr>    UNSOM / UMC  Key Findings – Advantages/Disadvantages for UNSOM</vt:lpstr>
      <vt:lpstr>    UNSOM / UMC  Key Recommendations – UNSOM Expansion of Faculty</vt:lpstr>
      <vt:lpstr>    UNSOM / UMC  Key Findings – Community Physicians, UNSOM Faculty and UMC</vt:lpstr>
      <vt:lpstr>Slide 20</vt:lpstr>
      <vt:lpstr> Governance</vt:lpstr>
      <vt:lpstr> Governance</vt:lpstr>
      <vt:lpstr> Governance</vt:lpstr>
      <vt:lpstr>Slide 24</vt:lpstr>
    </vt:vector>
  </TitlesOfParts>
  <Company>FTI Consulting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Resource Management</dc:title>
  <dc:creator>Ryan Ward</dc:creator>
  <cp:lastModifiedBy>ksilver</cp:lastModifiedBy>
  <cp:revision>1405</cp:revision>
  <dcterms:created xsi:type="dcterms:W3CDTF">2009-02-02T21:12:41Z</dcterms:created>
  <dcterms:modified xsi:type="dcterms:W3CDTF">2011-01-27T16:52:39Z</dcterms:modified>
</cp:coreProperties>
</file>