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theme/themeOverride12.xml" ContentType="application/vnd.openxmlformats-officedocument.themeOverride+xml"/>
  <Override PartName="/ppt/charts/chart39.xml" ContentType="application/vnd.openxmlformats-officedocument.drawingml.chart+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drawings/drawing2.xml" ContentType="application/vnd.openxmlformats-officedocument.drawingml.chartshapes+xml"/>
  <Override PartName="/ppt/charts/chart28.xml" ContentType="application/vnd.openxmlformats-officedocument.drawingml.char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theme/themeOverride17.xml" ContentType="application/vnd.openxmlformats-officedocument.themeOverride+xml"/>
  <Override PartName="/ppt/theme/themeOverride28.xml" ContentType="application/vnd.openxmlformats-officedocument.themeOverride+xml"/>
  <Default Extension="xlsx" ContentType="application/vnd.openxmlformats-officedocument.spreadsheetml.sheet"/>
  <Override PartName="/ppt/charts/chart3.xml" ContentType="application/vnd.openxmlformats-officedocument.drawingml.chart+xml"/>
  <Override PartName="/ppt/theme/themeOverride24.xml" ContentType="application/vnd.openxmlformats-officedocument.themeOverride+xml"/>
  <Override PartName="/ppt/slides/slide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rawings/drawing3.xml" ContentType="application/vnd.openxmlformats-officedocument.drawingml.chartshapes+xml"/>
  <Override PartName="/ppt/charts/chart29.xml" ContentType="application/vnd.openxmlformats-officedocument.drawingml.chart+xml"/>
  <Override PartName="/ppt/theme/themeOverride20.xml" ContentType="application/vnd.openxmlformats-officedocument.themeOverride+xml"/>
  <Override PartName="/ppt/theme/themeOverride31.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charts/chart36.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charts/chart32.xml" ContentType="application/vnd.openxmlformats-officedocument.drawingml.chart+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charts/chart8.xml" ContentType="application/vnd.openxmlformats-officedocument.drawingml.chart+xml"/>
  <Override PartName="/ppt/charts/chart21.xml" ContentType="application/vnd.openxmlformats-officedocument.drawingml.chart+xml"/>
  <Override PartName="/ppt/theme/themeOverride29.xml" ContentType="application/vnd.openxmlformats-officedocument.themeOverride+xml"/>
  <Override PartName="/ppt/slideLayouts/slideLayout10.xml" ContentType="application/vnd.openxmlformats-officedocument.presentationml.slideLayout+xml"/>
  <Override PartName="/ppt/charts/chart10.xml" ContentType="application/vnd.openxmlformats-officedocument.drawingml.chart+xml"/>
  <Override PartName="/ppt/theme/themeOverride18.xml" ContentType="application/vnd.openxmlformats-officedocument.themeOverride+xml"/>
  <Override PartName="/ppt/charts/chart4.xml" ContentType="application/vnd.openxmlformats-officedocument.drawingml.chart+xml"/>
  <Override PartName="/ppt/theme/themeOverride16.xml" ContentType="application/vnd.openxmlformats-officedocument.themeOverride+xml"/>
  <Override PartName="/ppt/theme/themeOverride25.xml" ContentType="application/vnd.openxmlformats-officedocument.themeOverr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charts/chart26.xml" ContentType="application/vnd.openxmlformats-officedocument.drawingml.chart+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theme/themeOverride19.xml" ContentType="application/vnd.openxmlformats-officedocument.themeOverride+xml"/>
  <Override PartName="/ppt/charts/chart40.xml" ContentType="application/vnd.openxmlformats-officedocument.drawingml.chart+xml"/>
  <Override PartName="/ppt/charts/chart5.xml" ContentType="application/vnd.openxmlformats-officedocument.drawingml.chart+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theme/themeOverride22.xml" ContentType="application/vnd.openxmlformats-officedocument.themeOverride+xml"/>
  <Override PartName="/ppt/theme/themeOverride33.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charts/chart38.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charts/chart16.xml" ContentType="application/vnd.openxmlformats-officedocument.drawingml.chart+xml"/>
  <Override PartName="/ppt/charts/chart34.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charts/chart23.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12.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charts/chart6.xml" ContentType="application/vnd.openxmlformats-officedocument.drawingml.chart+xml"/>
  <Override PartName="/ppt/theme/themeOverride27.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0" r:id="rId1"/>
    <p:sldMasterId id="2147483653" r:id="rId2"/>
    <p:sldMasterId id="2147483652" r:id="rId3"/>
  </p:sldMasterIdLst>
  <p:notesMasterIdLst>
    <p:notesMasterId r:id="rId46"/>
  </p:notesMasterIdLst>
  <p:handoutMasterIdLst>
    <p:handoutMasterId r:id="rId47"/>
  </p:handoutMasterIdLst>
  <p:sldIdLst>
    <p:sldId id="257" r:id="rId4"/>
    <p:sldId id="715" r:id="rId5"/>
    <p:sldId id="718" r:id="rId6"/>
    <p:sldId id="917" r:id="rId7"/>
    <p:sldId id="848" r:id="rId8"/>
    <p:sldId id="891" r:id="rId9"/>
    <p:sldId id="919" r:id="rId10"/>
    <p:sldId id="920" r:id="rId11"/>
    <p:sldId id="901" r:id="rId12"/>
    <p:sldId id="921" r:id="rId13"/>
    <p:sldId id="923" r:id="rId14"/>
    <p:sldId id="924" r:id="rId15"/>
    <p:sldId id="926" r:id="rId16"/>
    <p:sldId id="949" r:id="rId17"/>
    <p:sldId id="950" r:id="rId18"/>
    <p:sldId id="927" r:id="rId19"/>
    <p:sldId id="887" r:id="rId20"/>
    <p:sldId id="948" r:id="rId21"/>
    <p:sldId id="928" r:id="rId22"/>
    <p:sldId id="929" r:id="rId23"/>
    <p:sldId id="930" r:id="rId24"/>
    <p:sldId id="931" r:id="rId25"/>
    <p:sldId id="932" r:id="rId26"/>
    <p:sldId id="933" r:id="rId27"/>
    <p:sldId id="934" r:id="rId28"/>
    <p:sldId id="935" r:id="rId29"/>
    <p:sldId id="938" r:id="rId30"/>
    <p:sldId id="937" r:id="rId31"/>
    <p:sldId id="936" r:id="rId32"/>
    <p:sldId id="939" r:id="rId33"/>
    <p:sldId id="940" r:id="rId34"/>
    <p:sldId id="941" r:id="rId35"/>
    <p:sldId id="942" r:id="rId36"/>
    <p:sldId id="943" r:id="rId37"/>
    <p:sldId id="944" r:id="rId38"/>
    <p:sldId id="945" r:id="rId39"/>
    <p:sldId id="916" r:id="rId40"/>
    <p:sldId id="946" r:id="rId41"/>
    <p:sldId id="947" r:id="rId42"/>
    <p:sldId id="915" r:id="rId43"/>
    <p:sldId id="951" r:id="rId44"/>
    <p:sldId id="725" r:id="rId45"/>
  </p:sldIdLst>
  <p:sldSz cx="9144000" cy="6858000" type="screen4x3"/>
  <p:notesSz cx="6858000" cy="9296400"/>
  <p:embeddedFontLst>
    <p:embeddedFont>
      <p:font typeface="Calibri" pitchFamily="34" charset="0"/>
      <p:regular r:id="rId48"/>
      <p:bold r:id="rId49"/>
      <p:italic r:id="rId50"/>
      <p:boldItalic r:id="rId51"/>
    </p:embeddedFont>
    <p:embeddedFont>
      <p:font typeface="WP MathA" pitchFamily="2" charset="2"/>
      <p:regular r:id="rId52"/>
    </p:embeddedFont>
    <p:embeddedFont>
      <p:font typeface="Impact" pitchFamily="34" charset="0"/>
      <p:regular r:id="rId5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CC"/>
    <a:srgbClr val="CCECFF"/>
    <a:srgbClr val="FF00FF"/>
    <a:srgbClr val="99FFCC"/>
    <a:srgbClr val="DDDDDD"/>
    <a:srgbClr val="012E58"/>
    <a:srgbClr val="249DF9"/>
    <a:srgbClr val="FFFF00"/>
    <a:srgbClr val="D8CB2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7" autoAdjust="0"/>
    <p:restoredTop sz="94356" autoAdjust="0"/>
  </p:normalViewPr>
  <p:slideViewPr>
    <p:cSldViewPr>
      <p:cViewPr varScale="1">
        <p:scale>
          <a:sx n="70" d="100"/>
          <a:sy n="70" d="100"/>
        </p:scale>
        <p:origin x="-4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158"/>
    </p:cViewPr>
  </p:sorterViewPr>
  <p:notesViewPr>
    <p:cSldViewPr>
      <p:cViewPr varScale="1">
        <p:scale>
          <a:sx n="79" d="100"/>
          <a:sy n="79" d="100"/>
        </p:scale>
        <p:origin x="-1404" y="-84"/>
      </p:cViewPr>
      <p:guideLst>
        <p:guide orient="horz" pos="2927"/>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Office_Excel_Worksheet10.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Office_Excel_Worksheet11.xlsx"/><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Office_Excel_Worksheet12.xlsx"/><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3.xlsx"/><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14.xlsx"/><Relationship Id="rId1" Type="http://schemas.openxmlformats.org/officeDocument/2006/relationships/themeOverride" Target="../theme/themeOverride7.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Office_Excel_Worksheet15.xlsx"/><Relationship Id="rId1" Type="http://schemas.openxmlformats.org/officeDocument/2006/relationships/themeOverride" Target="../theme/themeOverride8.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Office_Excel_Worksheet16.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Office_Excel_Worksheet17.xlsx"/><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Office_Excel_Worksheet18.xlsx"/><Relationship Id="rId1" Type="http://schemas.openxmlformats.org/officeDocument/2006/relationships/themeOverride" Target="../theme/themeOverride11.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Office_Excel_Worksheet19.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Office_Excel_Worksheet22.xlsx"/><Relationship Id="rId1" Type="http://schemas.openxmlformats.org/officeDocument/2006/relationships/themeOverride" Target="../theme/themeOverride13.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Office_Excel_Worksheet23.xlsx"/><Relationship Id="rId1" Type="http://schemas.openxmlformats.org/officeDocument/2006/relationships/themeOverride" Target="../theme/themeOverride14.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Office_Excel_Worksheet24.xlsx"/><Relationship Id="rId1" Type="http://schemas.openxmlformats.org/officeDocument/2006/relationships/themeOverride" Target="../theme/themeOverride15.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Office_Excel_Worksheet25.xlsx"/><Relationship Id="rId1" Type="http://schemas.openxmlformats.org/officeDocument/2006/relationships/themeOverride" Target="../theme/themeOverride16.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Office_Excel_Worksheet26.xlsx"/><Relationship Id="rId1" Type="http://schemas.openxmlformats.org/officeDocument/2006/relationships/themeOverride" Target="../theme/themeOverride17.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Office_Excel_Worksheet27.xlsx"/><Relationship Id="rId1" Type="http://schemas.openxmlformats.org/officeDocument/2006/relationships/themeOverride" Target="../theme/themeOverride18.xm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28.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Office_Excel_Worksheet29.xlsx"/><Relationship Id="rId1" Type="http://schemas.openxmlformats.org/officeDocument/2006/relationships/themeOverride" Target="../theme/themeOverride19.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Office_Excel_Worksheet30.xlsx"/><Relationship Id="rId1" Type="http://schemas.openxmlformats.org/officeDocument/2006/relationships/themeOverride" Target="../theme/themeOverride2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Office_Excel_Worksheet31.xlsx"/><Relationship Id="rId1" Type="http://schemas.openxmlformats.org/officeDocument/2006/relationships/themeOverride" Target="../theme/themeOverride2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Office_Excel_Worksheet32.xlsx"/><Relationship Id="rId1" Type="http://schemas.openxmlformats.org/officeDocument/2006/relationships/themeOverride" Target="../theme/themeOverride2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Office_Excel_Worksheet33.xlsx"/><Relationship Id="rId1" Type="http://schemas.openxmlformats.org/officeDocument/2006/relationships/themeOverride" Target="../theme/themeOverride2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Office_Excel_Worksheet34.xlsx"/><Relationship Id="rId1" Type="http://schemas.openxmlformats.org/officeDocument/2006/relationships/themeOverride" Target="../theme/themeOverride2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Office_Excel_Worksheet35.xlsx"/><Relationship Id="rId1" Type="http://schemas.openxmlformats.org/officeDocument/2006/relationships/themeOverride" Target="../theme/themeOverride2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Office_Excel_Worksheet36.xlsx"/><Relationship Id="rId1" Type="http://schemas.openxmlformats.org/officeDocument/2006/relationships/themeOverride" Target="../theme/themeOverride2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Office_Excel_Worksheet37.xlsx"/><Relationship Id="rId1" Type="http://schemas.openxmlformats.org/officeDocument/2006/relationships/themeOverride" Target="../theme/themeOverride27.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Office_Excel_Worksheet38.xlsx"/></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Office_Excel_Worksheet39.xlsx"/><Relationship Id="rId1" Type="http://schemas.openxmlformats.org/officeDocument/2006/relationships/themeOverride" Target="../theme/themeOverride28.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Office_Excel_Worksheet40.xlsx"/><Relationship Id="rId1" Type="http://schemas.openxmlformats.org/officeDocument/2006/relationships/themeOverride" Target="../theme/themeOverride29.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Office_Excel_Worksheet41.xlsx"/><Relationship Id="rId1" Type="http://schemas.openxmlformats.org/officeDocument/2006/relationships/themeOverride" Target="../theme/themeOverride30.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Office_Excel_Worksheet42.xlsx"/><Relationship Id="rId1" Type="http://schemas.openxmlformats.org/officeDocument/2006/relationships/themeOverride" Target="../theme/themeOverride31.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Office_Excel_Worksheet43.xlsx"/><Relationship Id="rId1" Type="http://schemas.openxmlformats.org/officeDocument/2006/relationships/themeOverride" Target="../theme/themeOverride32.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Office_Excel_Worksheet44.xlsx"/><Relationship Id="rId1" Type="http://schemas.openxmlformats.org/officeDocument/2006/relationships/themeOverride" Target="../theme/themeOverrid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9.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091491362087201"/>
          <c:y val="9.1230561023622078E-2"/>
          <c:w val="0.62590179026129211"/>
          <c:h val="0.78628912401574791"/>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Lbls>
            <c:dLbl>
              <c:idx val="0"/>
              <c:layout>
                <c:manualLayout>
                  <c:x val="3.5157088572883709E-2"/>
                  <c:y val="1.8750000000000003E-2"/>
                </c:manualLayout>
              </c:layout>
              <c:showVal val="1"/>
              <c:showCatName val="1"/>
              <c:separator>
</c:separator>
            </c:dLbl>
            <c:dLbl>
              <c:idx val="1"/>
              <c:layout>
                <c:manualLayout>
                  <c:x val="-6.4726955772319503E-2"/>
                  <c:y val="-1.2500000000000002E-2"/>
                </c:manualLayout>
              </c:layout>
              <c:showVal val="1"/>
              <c:showCatName val="1"/>
              <c:separator>
</c:separator>
            </c:dLbl>
            <c:dLbl>
              <c:idx val="2"/>
              <c:layout>
                <c:manualLayout>
                  <c:x val="-6.7699690523759168E-2"/>
                  <c:y val="0"/>
                </c:manualLayout>
              </c:layout>
              <c:showVal val="1"/>
              <c:showCatName val="1"/>
              <c:separator>
</c:separator>
            </c:dLbl>
            <c:dLbl>
              <c:idx val="3"/>
              <c:layout>
                <c:manualLayout>
                  <c:x val="7.9019028871391158E-4"/>
                  <c:y val="-7.0808070866141798E-2"/>
                </c:manualLayout>
              </c:layout>
              <c:showVal val="1"/>
              <c:showCatName val="1"/>
              <c:separator>
</c:separator>
            </c:dLbl>
            <c:showVal val="1"/>
            <c:showCatName val="1"/>
            <c:separator>
</c:separator>
            <c:showLeaderLines val="1"/>
          </c:dLbls>
          <c:cat>
            <c:strRef>
              <c:f>Sheet1!$A$2:$A$4</c:f>
              <c:strCache>
                <c:ptCount val="3"/>
                <c:pt idx="0">
                  <c:v>Right Direction</c:v>
                </c:pt>
                <c:pt idx="1">
                  <c:v>Wrong Track</c:v>
                </c:pt>
                <c:pt idx="2">
                  <c:v>No Opinion/Ref</c:v>
                </c:pt>
              </c:strCache>
            </c:strRef>
          </c:cat>
          <c:val>
            <c:numRef>
              <c:f>Sheet1!$B$2:$B$4</c:f>
              <c:numCache>
                <c:formatCode>0%</c:formatCode>
                <c:ptCount val="3"/>
                <c:pt idx="0">
                  <c:v>0.18000000000000002</c:v>
                </c:pt>
                <c:pt idx="1">
                  <c:v>0.73000000000000009</c:v>
                </c:pt>
                <c:pt idx="2">
                  <c:v>9.0000000000000024E-2</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393972305185989"/>
          <c:y val="0.12363630885425039"/>
          <c:w val="0.59551452620146605"/>
          <c:h val="0.78105171526925976"/>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CCECFF"/>
              </a:solidFill>
              <a:ln>
                <a:solidFill>
                  <a:schemeClr val="tx1"/>
                </a:solidFill>
              </a:ln>
            </c:spPr>
          </c:dPt>
          <c:dPt>
            <c:idx val="2"/>
            <c:spPr>
              <a:solidFill>
                <a:srgbClr val="FF0000"/>
              </a:solidFill>
              <a:ln>
                <a:solidFill>
                  <a:schemeClr val="tx1"/>
                </a:solidFill>
              </a:ln>
            </c:spPr>
          </c:dPt>
          <c:dPt>
            <c:idx val="3"/>
            <c:spPr>
              <a:solidFill>
                <a:srgbClr val="FFCCCC"/>
              </a:solidFill>
              <a:ln>
                <a:solidFill>
                  <a:schemeClr val="tx1"/>
                </a:solidFill>
              </a:ln>
            </c:spPr>
          </c:dPt>
          <c:dPt>
            <c:idx val="4"/>
            <c:spPr>
              <a:solidFill>
                <a:srgbClr val="00B050"/>
              </a:solidFill>
              <a:ln>
                <a:solidFill>
                  <a:schemeClr val="tx1"/>
                </a:solidFill>
              </a:ln>
            </c:spPr>
          </c:dPt>
          <c:dPt>
            <c:idx val="5"/>
            <c:spPr>
              <a:solidFill>
                <a:srgbClr val="99FFCC"/>
              </a:solidFill>
              <a:ln>
                <a:solidFill>
                  <a:schemeClr val="tx1"/>
                </a:solidFill>
              </a:ln>
            </c:spPr>
          </c:dPt>
          <c:dPt>
            <c:idx val="6"/>
            <c:spPr>
              <a:solidFill>
                <a:srgbClr val="FFFF00"/>
              </a:solidFill>
              <a:ln>
                <a:solidFill>
                  <a:schemeClr val="tx1"/>
                </a:solidFill>
              </a:ln>
            </c:spPr>
          </c:dPt>
          <c:dLbls>
            <c:dLbl>
              <c:idx val="0"/>
              <c:layout>
                <c:manualLayout>
                  <c:x val="1.7592693154734964E-2"/>
                  <c:y val="7.7524470352808142E-2"/>
                </c:manualLayout>
              </c:layout>
              <c:showVal val="1"/>
              <c:showCatName val="1"/>
              <c:separator>
</c:separator>
            </c:dLbl>
            <c:dLbl>
              <c:idx val="1"/>
              <c:layout>
                <c:manualLayout>
                  <c:x val="3.5511509337194918E-3"/>
                  <c:y val="-1.1522175799453646E-2"/>
                </c:manualLayout>
              </c:layout>
              <c:showVal val="1"/>
              <c:showCatName val="1"/>
              <c:separator>
</c:separator>
            </c:dLbl>
            <c:dLbl>
              <c:idx val="2"/>
              <c:layout>
                <c:manualLayout>
                  <c:x val="1.971762150420853E-2"/>
                  <c:y val="-9.2256492800277447E-3"/>
                </c:manualLayout>
              </c:layout>
              <c:showVal val="1"/>
              <c:showCatName val="1"/>
              <c:separator>
</c:separator>
            </c:dLbl>
            <c:dLbl>
              <c:idx val="3"/>
              <c:layout>
                <c:manualLayout>
                  <c:x val="1.1809816876338733E-2"/>
                  <c:y val="2.5513618833360119E-2"/>
                </c:manualLayout>
              </c:layout>
              <c:showVal val="1"/>
              <c:showCatName val="1"/>
              <c:separator>
</c:separator>
            </c:dLbl>
            <c:dLbl>
              <c:idx val="4"/>
              <c:layout>
                <c:manualLayout>
                  <c:x val="-6.2700998582073822E-3"/>
                  <c:y val="4.1586080006330878E-2"/>
                </c:manualLayout>
              </c:layout>
              <c:showVal val="1"/>
              <c:showCatName val="1"/>
              <c:separator>
</c:separator>
            </c:dLbl>
            <c:dLbl>
              <c:idx val="5"/>
              <c:layout>
                <c:manualLayout>
                  <c:x val="6.3753884212749291E-3"/>
                  <c:y val="-4.5676723445283639E-2"/>
                </c:manualLayout>
              </c:layout>
              <c:showVal val="1"/>
              <c:showCatName val="1"/>
              <c:separator>
</c:separator>
            </c:dLbl>
            <c:dLbl>
              <c:idx val="6"/>
              <c:layout>
                <c:manualLayout>
                  <c:x val="-4.1611307207288742E-2"/>
                  <c:y val="8.9024883629877774E-2"/>
                </c:manualLayout>
              </c:layout>
              <c:showVal val="1"/>
              <c:showCatName val="1"/>
              <c:separator>
</c:separator>
            </c:dLbl>
            <c:showVal val="1"/>
            <c:showCatName val="1"/>
            <c:separator>
</c:separator>
            <c:showLeaderLines val="1"/>
          </c:dLbls>
          <c:cat>
            <c:strRef>
              <c:f>Sheet1!$A$2:$A$8</c:f>
              <c:strCache>
                <c:ptCount val="7"/>
                <c:pt idx="0">
                  <c:v>Definitely Gibbons</c:v>
                </c:pt>
                <c:pt idx="1">
                  <c:v>Probably Gibbons</c:v>
                </c:pt>
                <c:pt idx="2">
                  <c:v>Definitely Sandoval</c:v>
                </c:pt>
                <c:pt idx="3">
                  <c:v>Probably Sandoval</c:v>
                </c:pt>
                <c:pt idx="4">
                  <c:v>Definitely Montandon</c:v>
                </c:pt>
                <c:pt idx="5">
                  <c:v>Probably Montandon</c:v>
                </c:pt>
                <c:pt idx="6">
                  <c:v>Undecided/Ref</c:v>
                </c:pt>
              </c:strCache>
            </c:strRef>
          </c:cat>
          <c:val>
            <c:numRef>
              <c:f>Sheet1!$B$2:$B$8</c:f>
              <c:numCache>
                <c:formatCode>0%</c:formatCode>
                <c:ptCount val="7"/>
                <c:pt idx="0">
                  <c:v>0.17</c:v>
                </c:pt>
                <c:pt idx="1">
                  <c:v>0.15000000000000002</c:v>
                </c:pt>
                <c:pt idx="2">
                  <c:v>0.18000000000000002</c:v>
                </c:pt>
                <c:pt idx="3">
                  <c:v>0.2</c:v>
                </c:pt>
                <c:pt idx="4">
                  <c:v>0.05</c:v>
                </c:pt>
                <c:pt idx="5">
                  <c:v>4.0000000000000008E-2</c:v>
                </c:pt>
                <c:pt idx="6">
                  <c:v>0.21000000000000002</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433048623159392E-2"/>
          <c:y val="4.8840487680975361E-2"/>
          <c:w val="0.97961753191867962"/>
          <c:h val="0.82220726441452907"/>
        </c:manualLayout>
      </c:layout>
      <c:barChart>
        <c:barDir val="col"/>
        <c:grouping val="clustered"/>
        <c:ser>
          <c:idx val="0"/>
          <c:order val="0"/>
          <c:tx>
            <c:strRef>
              <c:f>Sheet1!$B$1</c:f>
              <c:strCache>
                <c:ptCount val="1"/>
                <c:pt idx="0">
                  <c:v>Total Heard Of </c:v>
                </c:pt>
              </c:strCache>
            </c:strRef>
          </c:tx>
          <c:spPr>
            <a:solidFill>
              <a:srgbClr val="00B050"/>
            </a:solidFill>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4"/>
            <c:spPr>
              <a:solidFill>
                <a:srgbClr val="0000FF"/>
              </a:solidFill>
              <a:ln>
                <a:solidFill>
                  <a:schemeClr val="tx1"/>
                </a:solidFill>
              </a:ln>
            </c:spPr>
          </c:dPt>
          <c:dPt>
            <c:idx val="5"/>
            <c:spPr>
              <a:solidFill>
                <a:srgbClr val="FF0000"/>
              </a:solidFill>
              <a:ln>
                <a:solidFill>
                  <a:schemeClr val="tx1"/>
                </a:solidFill>
              </a:ln>
            </c:spPr>
          </c:dPt>
          <c:dPt>
            <c:idx val="8"/>
            <c:spPr>
              <a:solidFill>
                <a:srgbClr val="0000FF"/>
              </a:solidFill>
              <a:ln>
                <a:solidFill>
                  <a:schemeClr val="tx1"/>
                </a:solidFill>
              </a:ln>
            </c:spPr>
          </c:dPt>
          <c:dPt>
            <c:idx val="9"/>
            <c:spPr>
              <a:solidFill>
                <a:srgbClr val="FF0000"/>
              </a:solidFill>
              <a:ln>
                <a:solidFill>
                  <a:schemeClr val="tx1"/>
                </a:solidFill>
              </a:ln>
            </c:spPr>
          </c:dPt>
          <c:dPt>
            <c:idx val="12"/>
            <c:spPr>
              <a:solidFill>
                <a:srgbClr val="0000FF"/>
              </a:solidFill>
              <a:ln>
                <a:solidFill>
                  <a:schemeClr val="tx1"/>
                </a:solidFill>
              </a:ln>
            </c:spPr>
          </c:dPt>
          <c:dPt>
            <c:idx val="13"/>
            <c:spPr>
              <a:solidFill>
                <a:srgbClr val="FF0000"/>
              </a:solidFill>
              <a:ln>
                <a:solidFill>
                  <a:schemeClr val="tx1"/>
                </a:solidFill>
              </a:ln>
            </c:spPr>
          </c:dPt>
          <c:dPt>
            <c:idx val="16"/>
            <c:spPr>
              <a:solidFill>
                <a:srgbClr val="0000FF"/>
              </a:solidFill>
              <a:ln>
                <a:solidFill>
                  <a:schemeClr val="tx1"/>
                </a:solidFill>
              </a:ln>
            </c:spPr>
          </c:dPt>
          <c:dPt>
            <c:idx val="17"/>
            <c:spPr>
              <a:solidFill>
                <a:srgbClr val="FF0000"/>
              </a:solidFill>
              <a:ln>
                <a:solidFill>
                  <a:schemeClr val="tx1"/>
                </a:solidFill>
              </a:ln>
            </c:spPr>
          </c:dPt>
          <c:dLbls>
            <c:txPr>
              <a:bodyPr/>
              <a:lstStyle/>
              <a:p>
                <a:pPr>
                  <a:defRPr sz="1200" b="1">
                    <a:latin typeface="Times New Roman" pitchFamily="18" charset="0"/>
                    <a:cs typeface="Times New Roman" pitchFamily="18" charset="0"/>
                  </a:defRPr>
                </a:pPr>
                <a:endParaRPr lang="en-US"/>
              </a:p>
            </c:txPr>
            <c:dLblPos val="outEnd"/>
            <c:showVal val="1"/>
          </c:dLbls>
          <c:cat>
            <c:strRef>
              <c:f>Sheet1!$A$2:$A$20</c:f>
              <c:strCache>
                <c:ptCount val="19"/>
                <c:pt idx="0">
                  <c:v>Sue              Lowden, Republican</c:v>
                </c:pt>
                <c:pt idx="1">
                  <c:v>Harry               Reid, Democrat</c:v>
                </c:pt>
                <c:pt idx="2">
                  <c:v>Jon           Ashjian,           Tea            Party</c:v>
                </c:pt>
                <c:pt idx="4">
                  <c:v>Danny Tarkanian, Republican</c:v>
                </c:pt>
                <c:pt idx="5">
                  <c:v>Harry                Reid, Democrat</c:v>
                </c:pt>
                <c:pt idx="6">
                  <c:v>Jon          Ashjian,            Tea              Party</c:v>
                </c:pt>
                <c:pt idx="8">
                  <c:v>John Chachas, Republican </c:v>
                </c:pt>
                <c:pt idx="9">
                  <c:v>Harry                      Reid, Democrat</c:v>
                </c:pt>
                <c:pt idx="10">
                  <c:v>Jon            Ashjian,         Tea            Party</c:v>
                </c:pt>
                <c:pt idx="12">
                  <c:v>Sharron               Angle,                Republican</c:v>
                </c:pt>
                <c:pt idx="13">
                  <c:v>Harry                          Reid, Democrat</c:v>
                </c:pt>
                <c:pt idx="14">
                  <c:v>Jon              Ashjian,         Tea         Party</c:v>
                </c:pt>
                <c:pt idx="16">
                  <c:v>Mark          Amodei, Republican</c:v>
                </c:pt>
                <c:pt idx="17">
                  <c:v>Harry            Reid, Democrat</c:v>
                </c:pt>
                <c:pt idx="18">
                  <c:v>Jon             Ashjian,           Tea            Party</c:v>
                </c:pt>
              </c:strCache>
            </c:strRef>
          </c:cat>
          <c:val>
            <c:numRef>
              <c:f>Sheet1!$B$2:$B$20</c:f>
              <c:numCache>
                <c:formatCode>0%</c:formatCode>
                <c:ptCount val="19"/>
                <c:pt idx="0">
                  <c:v>0.42000000000000004</c:v>
                </c:pt>
                <c:pt idx="1">
                  <c:v>0.37000000000000005</c:v>
                </c:pt>
                <c:pt idx="2">
                  <c:v>9.0000000000000011E-2</c:v>
                </c:pt>
                <c:pt idx="4">
                  <c:v>0.4</c:v>
                </c:pt>
                <c:pt idx="5">
                  <c:v>0.39000000000000007</c:v>
                </c:pt>
                <c:pt idx="6">
                  <c:v>0.11</c:v>
                </c:pt>
                <c:pt idx="8">
                  <c:v>0.21000000000000002</c:v>
                </c:pt>
                <c:pt idx="9">
                  <c:v>0.39000000000000007</c:v>
                </c:pt>
                <c:pt idx="10">
                  <c:v>0.22</c:v>
                </c:pt>
                <c:pt idx="12">
                  <c:v>0.32000000000000006</c:v>
                </c:pt>
                <c:pt idx="13">
                  <c:v>0.37000000000000005</c:v>
                </c:pt>
                <c:pt idx="14">
                  <c:v>0.16</c:v>
                </c:pt>
                <c:pt idx="16">
                  <c:v>0.25</c:v>
                </c:pt>
                <c:pt idx="17">
                  <c:v>0.4</c:v>
                </c:pt>
                <c:pt idx="18">
                  <c:v>0.19</c:v>
                </c:pt>
              </c:numCache>
            </c:numRef>
          </c:val>
        </c:ser>
        <c:dLbls>
          <c:showVal val="1"/>
        </c:dLbls>
        <c:gapWidth val="0"/>
        <c:overlap val="100"/>
        <c:axId val="81682816"/>
        <c:axId val="81684352"/>
      </c:barChart>
      <c:catAx>
        <c:axId val="81682816"/>
        <c:scaling>
          <c:orientation val="minMax"/>
        </c:scaling>
        <c:axPos val="b"/>
        <c:majorTickMark val="none"/>
        <c:tickLblPos val="nextTo"/>
        <c:spPr>
          <a:ln>
            <a:noFill/>
          </a:ln>
        </c:spPr>
        <c:txPr>
          <a:bodyPr/>
          <a:lstStyle/>
          <a:p>
            <a:pPr>
              <a:defRPr sz="800" b="1" i="0">
                <a:latin typeface="Times New Roman" pitchFamily="18" charset="0"/>
                <a:cs typeface="Times New Roman" pitchFamily="18" charset="0"/>
              </a:defRPr>
            </a:pPr>
            <a:endParaRPr lang="en-US"/>
          </a:p>
        </c:txPr>
        <c:crossAx val="81684352"/>
        <c:crosses val="autoZero"/>
        <c:auto val="1"/>
        <c:lblAlgn val="ctr"/>
        <c:lblOffset val="1"/>
        <c:tickLblSkip val="1"/>
      </c:catAx>
      <c:valAx>
        <c:axId val="81684352"/>
        <c:scaling>
          <c:orientation val="minMax"/>
        </c:scaling>
        <c:delete val="1"/>
        <c:axPos val="l"/>
        <c:numFmt formatCode="0%" sourceLinked="1"/>
        <c:majorTickMark val="none"/>
        <c:tickLblPos val="none"/>
        <c:crossAx val="81682816"/>
        <c:crosses val="autoZero"/>
        <c:crossBetween val="between"/>
      </c:valAx>
    </c:plotArea>
    <c:plotVisOnly val="1"/>
  </c:chart>
  <c:txPr>
    <a:bodyPr/>
    <a:lstStyle/>
    <a:p>
      <a:pPr>
        <a:defRPr sz="1800"/>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15032211882606"/>
          <c:y val="0.22841803865425916"/>
          <c:w val="0.45327407937644171"/>
          <c:h val="0.45327407937644171"/>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Lbls>
            <c:dLbl>
              <c:idx val="0"/>
              <c:layout>
                <c:manualLayout>
                  <c:x val="-6.0690169410641856E-2"/>
                  <c:y val="-0.21765111747395213"/>
                </c:manualLayout>
              </c:layout>
              <c:showVal val="1"/>
              <c:showCatName val="1"/>
              <c:separator>
</c:separator>
            </c:dLbl>
            <c:dLbl>
              <c:idx val="1"/>
              <c:layout>
                <c:manualLayout>
                  <c:x val="0.10203591028394179"/>
                  <c:y val="0.14317396789489722"/>
                </c:manualLayout>
              </c:layout>
              <c:showVal val="1"/>
              <c:showCatName val="1"/>
              <c:separator>
</c:separator>
            </c:dLbl>
            <c:dLbl>
              <c:idx val="2"/>
              <c:layout>
                <c:manualLayout>
                  <c:x val="1.9717621504208537E-2"/>
                  <c:y val="-9.2256492800277482E-3"/>
                </c:manualLayout>
              </c:layout>
              <c:showVal val="1"/>
              <c:showCatName val="1"/>
              <c:separator>
</c:separator>
            </c:dLbl>
            <c:dLbl>
              <c:idx val="3"/>
              <c:layout>
                <c:manualLayout>
                  <c:x val="1.1809816876338733E-2"/>
                  <c:y val="2.5513618833360126E-2"/>
                </c:manualLayout>
              </c:layout>
              <c:showVal val="1"/>
              <c:showCatName val="1"/>
              <c:separator>
</c:separator>
            </c:dLbl>
            <c:dLbl>
              <c:idx val="4"/>
              <c:layout>
                <c:manualLayout>
                  <c:x val="-6.270099858207384E-3"/>
                  <c:y val="4.1586080006330899E-2"/>
                </c:manualLayout>
              </c:layout>
              <c:showVal val="1"/>
              <c:showCatName val="1"/>
              <c:separator>
</c:separator>
            </c:dLbl>
            <c:dLbl>
              <c:idx val="5"/>
              <c:layout>
                <c:manualLayout>
                  <c:x val="6.3753884212749325E-3"/>
                  <c:y val="-4.567672344528366E-2"/>
                </c:manualLayout>
              </c:layout>
              <c:showVal val="1"/>
              <c:showCatName val="1"/>
              <c:separator>
</c:separator>
            </c:dLbl>
            <c:dLbl>
              <c:idx val="6"/>
              <c:layout>
                <c:manualLayout>
                  <c:x val="-4.1611307207288742E-2"/>
                  <c:y val="8.9024883629877816E-2"/>
                </c:manualLayout>
              </c:layout>
              <c:showVal val="1"/>
              <c:showCatName val="1"/>
              <c:separator>
</c:separator>
            </c:dLbl>
            <c:showVal val="1"/>
            <c:showCatName val="1"/>
            <c:separator>
</c:separator>
            <c:showLeaderLines val="1"/>
          </c:dLbls>
          <c:cat>
            <c:strRef>
              <c:f>Sheet1!$A$2:$A$4</c:f>
              <c:strCache>
                <c:ptCount val="3"/>
                <c:pt idx="0">
                  <c:v>Brian Sandoval, Republican</c:v>
                </c:pt>
                <c:pt idx="1">
                  <c:v>Rory Reid, Democrat</c:v>
                </c:pt>
                <c:pt idx="2">
                  <c:v>Undecided</c:v>
                </c:pt>
              </c:strCache>
            </c:strRef>
          </c:cat>
          <c:val>
            <c:numRef>
              <c:f>Sheet1!$B$2:$B$4</c:f>
              <c:numCache>
                <c:formatCode>0%</c:formatCode>
                <c:ptCount val="3"/>
                <c:pt idx="0">
                  <c:v>0.5</c:v>
                </c:pt>
                <c:pt idx="1">
                  <c:v>0.34</c:v>
                </c:pt>
                <c:pt idx="2">
                  <c:v>0.16</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15032211882606"/>
          <c:y val="0.22841803865425916"/>
          <c:w val="0.45327407937644187"/>
          <c:h val="0.45327407937644187"/>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Lbls>
            <c:dLbl>
              <c:idx val="0"/>
              <c:layout>
                <c:manualLayout>
                  <c:x val="-6.5740674461146911E-2"/>
                  <c:y val="-6.3610713433548099E-2"/>
                </c:manualLayout>
              </c:layout>
              <c:showVal val="1"/>
              <c:showCatName val="1"/>
              <c:separator>
</c:separator>
            </c:dLbl>
            <c:dLbl>
              <c:idx val="1"/>
              <c:layout>
                <c:manualLayout>
                  <c:x val="0.10203591028394179"/>
                  <c:y val="3.2062952358227946E-2"/>
                </c:manualLayout>
              </c:layout>
              <c:showVal val="1"/>
              <c:showCatName val="1"/>
              <c:separator>
</c:separator>
            </c:dLbl>
            <c:dLbl>
              <c:idx val="2"/>
              <c:layout>
                <c:manualLayout>
                  <c:x val="7.0222500596516357E-2"/>
                  <c:y val="-1.175097431002943E-2"/>
                </c:manualLayout>
              </c:layout>
              <c:showVal val="1"/>
              <c:showCatName val="1"/>
              <c:separator>
</c:separator>
            </c:dLbl>
            <c:dLbl>
              <c:idx val="3"/>
              <c:layout>
                <c:manualLayout>
                  <c:x val="1.1809816876338733E-2"/>
                  <c:y val="2.5513618833360136E-2"/>
                </c:manualLayout>
              </c:layout>
              <c:showVal val="1"/>
              <c:showCatName val="1"/>
              <c:separator>
</c:separator>
            </c:dLbl>
            <c:dLbl>
              <c:idx val="4"/>
              <c:layout>
                <c:manualLayout>
                  <c:x val="-6.2700998582073874E-3"/>
                  <c:y val="4.1586080006330912E-2"/>
                </c:manualLayout>
              </c:layout>
              <c:showVal val="1"/>
              <c:showCatName val="1"/>
              <c:separator>
</c:separator>
            </c:dLbl>
            <c:dLbl>
              <c:idx val="5"/>
              <c:layout>
                <c:manualLayout>
                  <c:x val="6.375388421274936E-3"/>
                  <c:y val="-4.567672344528368E-2"/>
                </c:manualLayout>
              </c:layout>
              <c:showVal val="1"/>
              <c:showCatName val="1"/>
              <c:separator>
</c:separator>
            </c:dLbl>
            <c:dLbl>
              <c:idx val="6"/>
              <c:layout>
                <c:manualLayout>
                  <c:x val="-4.1611307207288742E-2"/>
                  <c:y val="8.9024883629877871E-2"/>
                </c:manualLayout>
              </c:layout>
              <c:showVal val="1"/>
              <c:showCatName val="1"/>
              <c:separator>
</c:separator>
            </c:dLbl>
            <c:showVal val="1"/>
            <c:showCatName val="1"/>
            <c:separator>
</c:separator>
            <c:showLeaderLines val="1"/>
          </c:dLbls>
          <c:cat>
            <c:strRef>
              <c:f>Sheet1!$A$2:$A$4</c:f>
              <c:strCache>
                <c:ptCount val="3"/>
                <c:pt idx="0">
                  <c:v>Jim Gibbons, Republican</c:v>
                </c:pt>
                <c:pt idx="1">
                  <c:v>Rory Reid, Democrat</c:v>
                </c:pt>
                <c:pt idx="2">
                  <c:v>Undecided</c:v>
                </c:pt>
              </c:strCache>
            </c:strRef>
          </c:cat>
          <c:val>
            <c:numRef>
              <c:f>Sheet1!$B$2:$B$4</c:f>
              <c:numCache>
                <c:formatCode>0%</c:formatCode>
                <c:ptCount val="3"/>
                <c:pt idx="0">
                  <c:v>0.36000000000000004</c:v>
                </c:pt>
                <c:pt idx="1">
                  <c:v>0.47000000000000003</c:v>
                </c:pt>
                <c:pt idx="2">
                  <c:v>0.17</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52405949256344"/>
          <c:y val="0.22841803865425928"/>
          <c:w val="0.45327407937644204"/>
          <c:h val="0.45327407937644204"/>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Lbls>
            <c:dLbl>
              <c:idx val="0"/>
              <c:layout>
                <c:manualLayout>
                  <c:x val="-0.13436814883433693"/>
                  <c:y val="-0.14694404676688144"/>
                </c:manualLayout>
              </c:layout>
              <c:showVal val="1"/>
              <c:showCatName val="1"/>
              <c:separator>
</c:separator>
            </c:dLbl>
            <c:dLbl>
              <c:idx val="1"/>
              <c:layout>
                <c:manualLayout>
                  <c:x val="0.10203591028394179"/>
                  <c:y val="3.2062952358227946E-2"/>
                </c:manualLayout>
              </c:layout>
              <c:showVal val="1"/>
              <c:showCatName val="1"/>
              <c:separator>
</c:separator>
            </c:dLbl>
            <c:dLbl>
              <c:idx val="2"/>
              <c:layout>
                <c:manualLayout>
                  <c:x val="7.0222500596516385E-2"/>
                  <c:y val="-1.1750974310029437E-2"/>
                </c:manualLayout>
              </c:layout>
              <c:showVal val="1"/>
              <c:showCatName val="1"/>
              <c:separator>
</c:separator>
            </c:dLbl>
            <c:dLbl>
              <c:idx val="3"/>
              <c:layout>
                <c:manualLayout>
                  <c:x val="1.1809816876338733E-2"/>
                  <c:y val="2.5513618833360143E-2"/>
                </c:manualLayout>
              </c:layout>
              <c:showVal val="1"/>
              <c:showCatName val="1"/>
              <c:separator>
</c:separator>
            </c:dLbl>
            <c:dLbl>
              <c:idx val="4"/>
              <c:layout>
                <c:manualLayout>
                  <c:x val="-6.2700998582073892E-3"/>
                  <c:y val="4.1586080006330912E-2"/>
                </c:manualLayout>
              </c:layout>
              <c:showVal val="1"/>
              <c:showCatName val="1"/>
              <c:separator>
</c:separator>
            </c:dLbl>
            <c:dLbl>
              <c:idx val="5"/>
              <c:layout>
                <c:manualLayout>
                  <c:x val="6.3753884212749395E-3"/>
                  <c:y val="-4.5676723445283701E-2"/>
                </c:manualLayout>
              </c:layout>
              <c:showVal val="1"/>
              <c:showCatName val="1"/>
              <c:separator>
</c:separator>
            </c:dLbl>
            <c:dLbl>
              <c:idx val="6"/>
              <c:layout>
                <c:manualLayout>
                  <c:x val="-4.1611307207288742E-2"/>
                  <c:y val="8.9024883629877941E-2"/>
                </c:manualLayout>
              </c:layout>
              <c:showVal val="1"/>
              <c:showCatName val="1"/>
              <c:separator>
</c:separator>
            </c:dLbl>
            <c:showVal val="1"/>
            <c:showCatName val="1"/>
            <c:separator>
</c:separator>
            <c:showLeaderLines val="1"/>
          </c:dLbls>
          <c:cat>
            <c:strRef>
              <c:f>Sheet1!$A$2:$A$4</c:f>
              <c:strCache>
                <c:ptCount val="3"/>
                <c:pt idx="0">
                  <c:v>Mike Montandon, Republican</c:v>
                </c:pt>
                <c:pt idx="1">
                  <c:v>Rory Reid, Democrat</c:v>
                </c:pt>
                <c:pt idx="2">
                  <c:v>Undecided</c:v>
                </c:pt>
              </c:strCache>
            </c:strRef>
          </c:cat>
          <c:val>
            <c:numRef>
              <c:f>Sheet1!$B$2:$B$4</c:f>
              <c:numCache>
                <c:formatCode>0%</c:formatCode>
                <c:ptCount val="3"/>
                <c:pt idx="0">
                  <c:v>0.4</c:v>
                </c:pt>
                <c:pt idx="1">
                  <c:v>0.4</c:v>
                </c:pt>
                <c:pt idx="2">
                  <c:v>0.2</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userShapes r:id="rId3"/>
</c:chartSpace>
</file>

<file path=ppt/charts/chart1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333333333333333"/>
          <c:y val="0"/>
          <c:w val="0.70138888888888884"/>
          <c:h val="0.92939746662102019"/>
        </c:manualLayout>
      </c:layout>
      <c:barChart>
        <c:barDir val="bar"/>
        <c:grouping val="stacked"/>
        <c:ser>
          <c:idx val="0"/>
          <c:order val="0"/>
          <c:tx>
            <c:strRef>
              <c:f>Sheet1!$B$1</c:f>
              <c:strCache>
                <c:ptCount val="1"/>
                <c:pt idx="0">
                  <c:v>2/10 First Choice</c:v>
                </c:pt>
              </c:strCache>
            </c:strRef>
          </c:tx>
          <c:spPr>
            <a:solidFill>
              <a:srgbClr val="0000FF"/>
            </a:solidFill>
            <a:ln>
              <a:solidFill>
                <a:schemeClr val="tx1"/>
              </a:solidFill>
            </a:ln>
          </c:spPr>
          <c:dLbls>
            <c:dLbl>
              <c:idx val="1"/>
              <c:layout>
                <c:manualLayout>
                  <c:x val="1.2500000000000001E-2"/>
                  <c:y val="4.830917874396135E-3"/>
                </c:manualLayout>
              </c:layout>
              <c:dLblPos val="ctr"/>
              <c:showVal val="1"/>
            </c:dLbl>
            <c:dLbl>
              <c:idx val="3"/>
              <c:layout/>
              <c:dLblPos val="inBase"/>
              <c:showVal val="1"/>
            </c:dLbl>
            <c:dLbl>
              <c:idx val="5"/>
              <c:layout/>
              <c:dLblPos val="inBase"/>
              <c:showVal val="1"/>
            </c:dLbl>
            <c:dLbl>
              <c:idx val="7"/>
              <c:layout/>
              <c:dLblPos val="inBase"/>
              <c:showVal val="1"/>
            </c:dLbl>
            <c:dLbl>
              <c:idx val="9"/>
              <c:layout/>
              <c:dLblPos val="inBase"/>
              <c:showVal val="1"/>
            </c:dLbl>
            <c:txPr>
              <a:bodyPr/>
              <a:lstStyle/>
              <a:p>
                <a:pPr>
                  <a:defRPr>
                    <a:solidFill>
                      <a:schemeClr val="bg1"/>
                    </a:solidFill>
                  </a:defRPr>
                </a:pPr>
                <a:endParaRPr lang="en-US"/>
              </a:p>
            </c:txPr>
            <c:dLblPos val="inEnd"/>
            <c:showVal val="1"/>
          </c:dLbls>
          <c:cat>
            <c:strRef>
              <c:f>Sheet1!$A$2:$A$25</c:f>
              <c:strCache>
                <c:ptCount val="24"/>
                <c:pt idx="1">
                  <c:v>The Environment</c:v>
                </c:pt>
                <c:pt idx="3">
                  <c:v>Transportation/Roads</c:v>
                </c:pt>
                <c:pt idx="5">
                  <c:v>Gas and Energy Prices</c:v>
                </c:pt>
                <c:pt idx="7">
                  <c:v>Moral Values</c:v>
                </c:pt>
                <c:pt idx="9">
                  <c:v>Nuclear Waste/Yucca Mountain</c:v>
                </c:pt>
                <c:pt idx="11">
                  <c:v>Health Care</c:v>
                </c:pt>
                <c:pt idx="13">
                  <c:v>Taxes</c:v>
                </c:pt>
                <c:pt idx="15">
                  <c:v>Housing/Home Forecloures</c:v>
                </c:pt>
                <c:pt idx="17">
                  <c:v>Illegal Immigration</c:v>
                </c:pt>
                <c:pt idx="19">
                  <c:v>State Spending</c:v>
                </c:pt>
                <c:pt idx="21">
                  <c:v>Education</c:v>
                </c:pt>
                <c:pt idx="23">
                  <c:v>Jobs and the Economy</c:v>
                </c:pt>
              </c:strCache>
            </c:strRef>
          </c:cat>
          <c:val>
            <c:numRef>
              <c:f>Sheet1!$B$2:$B$25</c:f>
              <c:numCache>
                <c:formatCode>0%</c:formatCode>
                <c:ptCount val="24"/>
                <c:pt idx="1">
                  <c:v>0.01</c:v>
                </c:pt>
                <c:pt idx="3">
                  <c:v>0.01</c:v>
                </c:pt>
                <c:pt idx="5">
                  <c:v>0.01</c:v>
                </c:pt>
                <c:pt idx="7">
                  <c:v>0.01</c:v>
                </c:pt>
                <c:pt idx="9">
                  <c:v>0.03</c:v>
                </c:pt>
                <c:pt idx="11">
                  <c:v>0.04</c:v>
                </c:pt>
                <c:pt idx="13">
                  <c:v>0.04</c:v>
                </c:pt>
                <c:pt idx="15">
                  <c:v>0.05</c:v>
                </c:pt>
                <c:pt idx="17">
                  <c:v>0.06</c:v>
                </c:pt>
                <c:pt idx="19">
                  <c:v>0.1</c:v>
                </c:pt>
                <c:pt idx="21">
                  <c:v>0.2</c:v>
                </c:pt>
                <c:pt idx="23">
                  <c:v>0.46</c:v>
                </c:pt>
              </c:numCache>
            </c:numRef>
          </c:val>
        </c:ser>
        <c:ser>
          <c:idx val="1"/>
          <c:order val="1"/>
          <c:tx>
            <c:strRef>
              <c:f>Sheet1!$C$1</c:f>
              <c:strCache>
                <c:ptCount val="1"/>
                <c:pt idx="0">
                  <c:v>2/10 Combined Choice</c:v>
                </c:pt>
              </c:strCache>
            </c:strRef>
          </c:tx>
          <c:spPr>
            <a:solidFill>
              <a:srgbClr val="CCECFF"/>
            </a:solidFill>
            <a:ln>
              <a:solidFill>
                <a:schemeClr val="tx1"/>
              </a:solidFill>
            </a:ln>
          </c:spPr>
          <c:dLbls>
            <c:dLbl>
              <c:idx val="1"/>
              <c:layout>
                <c:manualLayout>
                  <c:x val="2.9166666666666667E-2"/>
                  <c:y val="4.830917874396135E-3"/>
                </c:manualLayout>
              </c:layout>
              <c:tx>
                <c:rich>
                  <a:bodyPr/>
                  <a:lstStyle/>
                  <a:p>
                    <a:r>
                      <a:rPr lang="en-US" dirty="0" smtClean="0"/>
                      <a:t>2%</a:t>
                    </a:r>
                    <a:endParaRPr lang="en-US" dirty="0"/>
                  </a:p>
                </c:rich>
              </c:tx>
              <c:showVal val="1"/>
            </c:dLbl>
            <c:dLbl>
              <c:idx val="3"/>
              <c:layout>
                <c:manualLayout>
                  <c:x val="3.1944444444444442E-2"/>
                  <c:y val="-2.4154589371980675E-3"/>
                </c:manualLayout>
              </c:layout>
              <c:tx>
                <c:rich>
                  <a:bodyPr/>
                  <a:lstStyle/>
                  <a:p>
                    <a:r>
                      <a:rPr lang="en-US" dirty="0" smtClean="0"/>
                      <a:t>3%</a:t>
                    </a:r>
                    <a:endParaRPr lang="en-US" dirty="0"/>
                  </a:p>
                </c:rich>
              </c:tx>
              <c:showVal val="1"/>
            </c:dLbl>
            <c:dLbl>
              <c:idx val="5"/>
              <c:layout>
                <c:manualLayout>
                  <c:x val="3.4722222222222224E-2"/>
                  <c:y val="8.856580457753038E-17"/>
                </c:manualLayout>
              </c:layout>
              <c:tx>
                <c:rich>
                  <a:bodyPr/>
                  <a:lstStyle/>
                  <a:p>
                    <a:r>
                      <a:rPr lang="en-US" dirty="0" smtClean="0"/>
                      <a:t>4%</a:t>
                    </a:r>
                    <a:endParaRPr lang="en-US" dirty="0"/>
                  </a:p>
                </c:rich>
              </c:tx>
              <c:showVal val="1"/>
            </c:dLbl>
            <c:dLbl>
              <c:idx val="7"/>
              <c:layout>
                <c:manualLayout>
                  <c:x val="3.6111111111111108E-2"/>
                  <c:y val="-4.830917874396135E-3"/>
                </c:manualLayout>
              </c:layout>
              <c:tx>
                <c:rich>
                  <a:bodyPr/>
                  <a:lstStyle/>
                  <a:p>
                    <a:r>
                      <a:rPr lang="en-US" dirty="0" smtClean="0"/>
                      <a:t>4%</a:t>
                    </a:r>
                    <a:endParaRPr lang="en-US" dirty="0"/>
                  </a:p>
                </c:rich>
              </c:tx>
              <c:showVal val="1"/>
            </c:dLbl>
            <c:dLbl>
              <c:idx val="9"/>
              <c:layout>
                <c:manualLayout>
                  <c:x val="2.7777777777777776E-2"/>
                  <c:y val="0"/>
                </c:manualLayout>
              </c:layout>
              <c:tx>
                <c:rich>
                  <a:bodyPr/>
                  <a:lstStyle/>
                  <a:p>
                    <a:r>
                      <a:rPr lang="en-US" dirty="0" smtClean="0"/>
                      <a:t>5%</a:t>
                    </a:r>
                    <a:endParaRPr lang="en-US" dirty="0"/>
                  </a:p>
                </c:rich>
              </c:tx>
              <c:showVal val="1"/>
            </c:dLbl>
            <c:dLbl>
              <c:idx val="11"/>
              <c:layout>
                <c:manualLayout>
                  <c:x val="6.6666666666666666E-2"/>
                  <c:y val="2.4154589371980675E-3"/>
                </c:manualLayout>
              </c:layout>
              <c:tx>
                <c:rich>
                  <a:bodyPr/>
                  <a:lstStyle/>
                  <a:p>
                    <a:r>
                      <a:rPr lang="en-US" dirty="0" smtClean="0"/>
                      <a:t>13%</a:t>
                    </a:r>
                    <a:endParaRPr lang="en-US" dirty="0"/>
                  </a:p>
                </c:rich>
              </c:tx>
              <c:showVal val="1"/>
            </c:dLbl>
            <c:dLbl>
              <c:idx val="13"/>
              <c:layout>
                <c:manualLayout>
                  <c:x val="6.2500000000000056E-2"/>
                  <c:y val="-4.830917874396135E-3"/>
                </c:manualLayout>
              </c:layout>
              <c:tx>
                <c:rich>
                  <a:bodyPr/>
                  <a:lstStyle/>
                  <a:p>
                    <a:r>
                      <a:rPr lang="en-US" dirty="0" smtClean="0"/>
                      <a:t>12%</a:t>
                    </a:r>
                    <a:endParaRPr lang="en-US" dirty="0"/>
                  </a:p>
                </c:rich>
              </c:tx>
              <c:showVal val="1"/>
            </c:dLbl>
            <c:dLbl>
              <c:idx val="15"/>
              <c:layout>
                <c:manualLayout>
                  <c:x val="7.4999999999999956E-2"/>
                  <c:y val="0"/>
                </c:manualLayout>
              </c:layout>
              <c:tx>
                <c:rich>
                  <a:bodyPr/>
                  <a:lstStyle/>
                  <a:p>
                    <a:r>
                      <a:rPr lang="en-US" dirty="0" smtClean="0"/>
                      <a:t>  16%</a:t>
                    </a:r>
                    <a:endParaRPr lang="en-US" dirty="0"/>
                  </a:p>
                </c:rich>
              </c:tx>
              <c:showVal val="1"/>
            </c:dLbl>
            <c:dLbl>
              <c:idx val="17"/>
              <c:layout>
                <c:manualLayout>
                  <c:x val="5.5555555555555504E-2"/>
                  <c:y val="2.4154589371980675E-3"/>
                </c:manualLayout>
              </c:layout>
              <c:tx>
                <c:rich>
                  <a:bodyPr/>
                  <a:lstStyle/>
                  <a:p>
                    <a:r>
                      <a:rPr lang="en-US" dirty="0" smtClean="0"/>
                      <a:t>13%</a:t>
                    </a:r>
                    <a:endParaRPr lang="en-US" dirty="0"/>
                  </a:p>
                </c:rich>
              </c:tx>
              <c:showVal val="1"/>
            </c:dLbl>
            <c:dLbl>
              <c:idx val="19"/>
              <c:layout>
                <c:manualLayout>
                  <c:x val="9.0277777777777776E-2"/>
                  <c:y val="-4.830917874396135E-3"/>
                </c:manualLayout>
              </c:layout>
              <c:tx>
                <c:rich>
                  <a:bodyPr/>
                  <a:lstStyle/>
                  <a:p>
                    <a:r>
                      <a:rPr lang="en-US" dirty="0" smtClean="0"/>
                      <a:t>23%</a:t>
                    </a:r>
                    <a:endParaRPr lang="en-US" dirty="0"/>
                  </a:p>
                </c:rich>
              </c:tx>
              <c:showVal val="1"/>
            </c:dLbl>
            <c:dLbl>
              <c:idx val="21"/>
              <c:layout>
                <c:manualLayout>
                  <c:x val="0.13055555555555556"/>
                  <c:y val="0"/>
                </c:manualLayout>
              </c:layout>
              <c:tx>
                <c:rich>
                  <a:bodyPr/>
                  <a:lstStyle/>
                  <a:p>
                    <a:r>
                      <a:rPr lang="en-US" dirty="0" smtClean="0"/>
                      <a:t>40%</a:t>
                    </a:r>
                    <a:endParaRPr lang="en-US" dirty="0"/>
                  </a:p>
                </c:rich>
              </c:tx>
              <c:showVal val="1"/>
            </c:dLbl>
            <c:dLbl>
              <c:idx val="23"/>
              <c:layout>
                <c:manualLayout>
                  <c:x val="0.13194444444444445"/>
                  <c:y val="0"/>
                </c:manualLayout>
              </c:layout>
              <c:tx>
                <c:rich>
                  <a:bodyPr/>
                  <a:lstStyle/>
                  <a:p>
                    <a:r>
                      <a:rPr lang="en-US" dirty="0" smtClean="0"/>
                      <a:t>66%</a:t>
                    </a:r>
                    <a:endParaRPr lang="en-US" dirty="0"/>
                  </a:p>
                </c:rich>
              </c:tx>
              <c:showVal val="1"/>
            </c:dLbl>
            <c:showVal val="1"/>
          </c:dLbls>
          <c:cat>
            <c:strRef>
              <c:f>Sheet1!$A$2:$A$25</c:f>
              <c:strCache>
                <c:ptCount val="24"/>
                <c:pt idx="1">
                  <c:v>The Environment</c:v>
                </c:pt>
                <c:pt idx="3">
                  <c:v>Transportation/Roads</c:v>
                </c:pt>
                <c:pt idx="5">
                  <c:v>Gas and Energy Prices</c:v>
                </c:pt>
                <c:pt idx="7">
                  <c:v>Moral Values</c:v>
                </c:pt>
                <c:pt idx="9">
                  <c:v>Nuclear Waste/Yucca Mountain</c:v>
                </c:pt>
                <c:pt idx="11">
                  <c:v>Health Care</c:v>
                </c:pt>
                <c:pt idx="13">
                  <c:v>Taxes</c:v>
                </c:pt>
                <c:pt idx="15">
                  <c:v>Housing/Home Forecloures</c:v>
                </c:pt>
                <c:pt idx="17">
                  <c:v>Illegal Immigration</c:v>
                </c:pt>
                <c:pt idx="19">
                  <c:v>State Spending</c:v>
                </c:pt>
                <c:pt idx="21">
                  <c:v>Education</c:v>
                </c:pt>
                <c:pt idx="23">
                  <c:v>Jobs and the Economy</c:v>
                </c:pt>
              </c:strCache>
            </c:strRef>
          </c:cat>
          <c:val>
            <c:numRef>
              <c:f>Sheet1!$C$2:$C$25</c:f>
              <c:numCache>
                <c:formatCode>0%</c:formatCode>
                <c:ptCount val="24"/>
                <c:pt idx="1">
                  <c:v>0.01</c:v>
                </c:pt>
                <c:pt idx="3">
                  <c:v>0.02</c:v>
                </c:pt>
                <c:pt idx="5">
                  <c:v>0.03</c:v>
                </c:pt>
                <c:pt idx="7">
                  <c:v>0.03</c:v>
                </c:pt>
                <c:pt idx="9">
                  <c:v>0.02</c:v>
                </c:pt>
                <c:pt idx="11">
                  <c:v>0.09</c:v>
                </c:pt>
                <c:pt idx="13">
                  <c:v>0.08</c:v>
                </c:pt>
                <c:pt idx="15">
                  <c:v>0.11</c:v>
                </c:pt>
                <c:pt idx="17">
                  <c:v>7.0000000000000007E-2</c:v>
                </c:pt>
                <c:pt idx="19">
                  <c:v>0.13</c:v>
                </c:pt>
                <c:pt idx="21">
                  <c:v>0.2</c:v>
                </c:pt>
                <c:pt idx="23">
                  <c:v>0.2</c:v>
                </c:pt>
              </c:numCache>
            </c:numRef>
          </c:val>
        </c:ser>
        <c:ser>
          <c:idx val="2"/>
          <c:order val="2"/>
          <c:tx>
            <c:strRef>
              <c:f>Sheet1!$D$1</c:f>
              <c:strCache>
                <c:ptCount val="1"/>
                <c:pt idx="0">
                  <c:v>5/09 First Choice</c:v>
                </c:pt>
              </c:strCache>
            </c:strRef>
          </c:tx>
          <c:spPr>
            <a:solidFill>
              <a:srgbClr val="FF0000"/>
            </a:solidFill>
            <a:ln>
              <a:solidFill>
                <a:schemeClr val="tx1"/>
              </a:solidFill>
            </a:ln>
          </c:spPr>
          <c:dLbls>
            <c:dLbl>
              <c:idx val="0"/>
              <c:layout/>
              <c:dLblPos val="inBase"/>
              <c:showVal val="1"/>
            </c:dLbl>
            <c:dLbl>
              <c:idx val="2"/>
              <c:layout/>
              <c:dLblPos val="inBase"/>
              <c:showVal val="1"/>
            </c:dLbl>
            <c:dLbl>
              <c:idx val="4"/>
              <c:layout/>
              <c:dLblPos val="inBase"/>
              <c:showVal val="1"/>
            </c:dLbl>
            <c:dLbl>
              <c:idx val="6"/>
              <c:layout/>
              <c:dLblPos val="inBase"/>
              <c:showVal val="1"/>
            </c:dLbl>
            <c:dLbl>
              <c:idx val="8"/>
              <c:layout/>
              <c:dLblPos val="inBase"/>
              <c:showVal val="1"/>
            </c:dLbl>
            <c:txPr>
              <a:bodyPr/>
              <a:lstStyle/>
              <a:p>
                <a:pPr>
                  <a:defRPr>
                    <a:solidFill>
                      <a:schemeClr val="bg1"/>
                    </a:solidFill>
                  </a:defRPr>
                </a:pPr>
                <a:endParaRPr lang="en-US"/>
              </a:p>
            </c:txPr>
            <c:dLblPos val="inEnd"/>
            <c:showVal val="1"/>
          </c:dLbls>
          <c:cat>
            <c:strRef>
              <c:f>Sheet1!$A$2:$A$25</c:f>
              <c:strCache>
                <c:ptCount val="24"/>
                <c:pt idx="1">
                  <c:v>The Environment</c:v>
                </c:pt>
                <c:pt idx="3">
                  <c:v>Transportation/Roads</c:v>
                </c:pt>
                <c:pt idx="5">
                  <c:v>Gas and Energy Prices</c:v>
                </c:pt>
                <c:pt idx="7">
                  <c:v>Moral Values</c:v>
                </c:pt>
                <c:pt idx="9">
                  <c:v>Nuclear Waste/Yucca Mountain</c:v>
                </c:pt>
                <c:pt idx="11">
                  <c:v>Health Care</c:v>
                </c:pt>
                <c:pt idx="13">
                  <c:v>Taxes</c:v>
                </c:pt>
                <c:pt idx="15">
                  <c:v>Housing/Home Forecloures</c:v>
                </c:pt>
                <c:pt idx="17">
                  <c:v>Illegal Immigration</c:v>
                </c:pt>
                <c:pt idx="19">
                  <c:v>State Spending</c:v>
                </c:pt>
                <c:pt idx="21">
                  <c:v>Education</c:v>
                </c:pt>
                <c:pt idx="23">
                  <c:v>Jobs and the Economy</c:v>
                </c:pt>
              </c:strCache>
            </c:strRef>
          </c:cat>
          <c:val>
            <c:numRef>
              <c:f>Sheet1!$D$2:$D$25</c:f>
              <c:numCache>
                <c:formatCode>General</c:formatCode>
                <c:ptCount val="24"/>
                <c:pt idx="0" formatCode="0%">
                  <c:v>0.01</c:v>
                </c:pt>
                <c:pt idx="2" formatCode="0%">
                  <c:v>0</c:v>
                </c:pt>
                <c:pt idx="4" formatCode="0%">
                  <c:v>0.01</c:v>
                </c:pt>
                <c:pt idx="6" formatCode="0%">
                  <c:v>0.02</c:v>
                </c:pt>
                <c:pt idx="8" formatCode="0%">
                  <c:v>0.02</c:v>
                </c:pt>
                <c:pt idx="10" formatCode="0%">
                  <c:v>0.06</c:v>
                </c:pt>
                <c:pt idx="12" formatCode="0%">
                  <c:v>0.06</c:v>
                </c:pt>
                <c:pt idx="14" formatCode="0%">
                  <c:v>0.05</c:v>
                </c:pt>
                <c:pt idx="16" formatCode="0%">
                  <c:v>0.1</c:v>
                </c:pt>
                <c:pt idx="18" formatCode="0%">
                  <c:v>0.14000000000000001</c:v>
                </c:pt>
                <c:pt idx="20" formatCode="0%">
                  <c:v>0.23</c:v>
                </c:pt>
                <c:pt idx="22" formatCode="0%">
                  <c:v>0.31</c:v>
                </c:pt>
              </c:numCache>
            </c:numRef>
          </c:val>
        </c:ser>
        <c:ser>
          <c:idx val="3"/>
          <c:order val="3"/>
          <c:tx>
            <c:strRef>
              <c:f>Sheet1!$E$1</c:f>
              <c:strCache>
                <c:ptCount val="1"/>
                <c:pt idx="0">
                  <c:v>5/09 Combined Choice</c:v>
                </c:pt>
              </c:strCache>
            </c:strRef>
          </c:tx>
          <c:spPr>
            <a:solidFill>
              <a:srgbClr val="FFCCCC"/>
            </a:solidFill>
            <a:ln>
              <a:solidFill>
                <a:schemeClr val="tx1"/>
              </a:solidFill>
            </a:ln>
          </c:spPr>
          <c:dLbls>
            <c:dLbl>
              <c:idx val="0"/>
              <c:layout>
                <c:manualLayout>
                  <c:x val="0.05"/>
                  <c:y val="-2.4154589371980675E-3"/>
                </c:manualLayout>
              </c:layout>
              <c:tx>
                <c:rich>
                  <a:bodyPr/>
                  <a:lstStyle/>
                  <a:p>
                    <a:r>
                      <a:rPr lang="en-US" dirty="0" smtClean="0"/>
                      <a:t>6%</a:t>
                    </a:r>
                    <a:endParaRPr lang="en-US" dirty="0"/>
                  </a:p>
                </c:rich>
              </c:tx>
              <c:showVal val="1"/>
            </c:dLbl>
            <c:dLbl>
              <c:idx val="2"/>
              <c:layout>
                <c:manualLayout>
                  <c:x val="4.027777777777778E-2"/>
                  <c:y val="0"/>
                </c:manualLayout>
              </c:layout>
              <c:tx>
                <c:rich>
                  <a:bodyPr/>
                  <a:lstStyle/>
                  <a:p>
                    <a:r>
                      <a:rPr lang="en-US" dirty="0" smtClean="0"/>
                      <a:t>4%</a:t>
                    </a:r>
                    <a:endParaRPr lang="en-US" dirty="0"/>
                  </a:p>
                </c:rich>
              </c:tx>
              <c:showVal val="1"/>
            </c:dLbl>
            <c:dLbl>
              <c:idx val="4"/>
              <c:layout>
                <c:manualLayout>
                  <c:x val="3.1944444444444442E-2"/>
                  <c:y val="4.830917874396135E-3"/>
                </c:manualLayout>
              </c:layout>
              <c:tx>
                <c:rich>
                  <a:bodyPr/>
                  <a:lstStyle/>
                  <a:p>
                    <a:r>
                      <a:rPr lang="en-US" dirty="0" smtClean="0"/>
                      <a:t>3%</a:t>
                    </a:r>
                    <a:endParaRPr lang="en-US" dirty="0"/>
                  </a:p>
                </c:rich>
              </c:tx>
              <c:showVal val="1"/>
            </c:dLbl>
            <c:dLbl>
              <c:idx val="6"/>
              <c:layout>
                <c:manualLayout>
                  <c:x val="3.3333333333333333E-2"/>
                  <c:y val="-2.4154589371980675E-3"/>
                </c:manualLayout>
              </c:layout>
              <c:tx>
                <c:rich>
                  <a:bodyPr/>
                  <a:lstStyle/>
                  <a:p>
                    <a:r>
                      <a:rPr lang="en-US" dirty="0" smtClean="0"/>
                      <a:t>5%</a:t>
                    </a:r>
                    <a:endParaRPr lang="en-US" dirty="0"/>
                  </a:p>
                </c:rich>
              </c:tx>
              <c:showVal val="1"/>
            </c:dLbl>
            <c:dLbl>
              <c:idx val="8"/>
              <c:layout>
                <c:manualLayout>
                  <c:x val="4.027777777777778E-2"/>
                  <c:y val="2.4154589371980675E-3"/>
                </c:manualLayout>
              </c:layout>
              <c:tx>
                <c:rich>
                  <a:bodyPr/>
                  <a:lstStyle/>
                  <a:p>
                    <a:r>
                      <a:rPr lang="en-US" dirty="0" smtClean="0"/>
                      <a:t>7%</a:t>
                    </a:r>
                    <a:endParaRPr lang="en-US" dirty="0"/>
                  </a:p>
                </c:rich>
              </c:tx>
              <c:showVal val="1"/>
            </c:dLbl>
            <c:dLbl>
              <c:idx val="10"/>
              <c:layout>
                <c:manualLayout>
                  <c:x val="6.25E-2"/>
                  <c:y val="-4.830917874396135E-3"/>
                </c:manualLayout>
              </c:layout>
              <c:tx>
                <c:rich>
                  <a:bodyPr/>
                  <a:lstStyle/>
                  <a:p>
                    <a:r>
                      <a:rPr lang="en-US" dirty="0" smtClean="0"/>
                      <a:t>  14%</a:t>
                    </a:r>
                    <a:endParaRPr lang="en-US" dirty="0"/>
                  </a:p>
                </c:rich>
              </c:tx>
              <c:showVal val="1"/>
            </c:dLbl>
            <c:dLbl>
              <c:idx val="12"/>
              <c:layout>
                <c:manualLayout>
                  <c:x val="6.25E-2"/>
                  <c:y val="0"/>
                </c:manualLayout>
              </c:layout>
              <c:tx>
                <c:rich>
                  <a:bodyPr/>
                  <a:lstStyle/>
                  <a:p>
                    <a:r>
                      <a:rPr lang="en-US" dirty="0" smtClean="0"/>
                      <a:t>  15%</a:t>
                    </a:r>
                    <a:endParaRPr lang="en-US" dirty="0"/>
                  </a:p>
                </c:rich>
              </c:tx>
              <c:showVal val="1"/>
            </c:dLbl>
            <c:dLbl>
              <c:idx val="14"/>
              <c:layout>
                <c:manualLayout>
                  <c:x val="6.3888888888888884E-2"/>
                  <c:y val="2.4154589371981118E-3"/>
                </c:manualLayout>
              </c:layout>
              <c:tx>
                <c:rich>
                  <a:bodyPr/>
                  <a:lstStyle/>
                  <a:p>
                    <a:r>
                      <a:rPr lang="en-US" dirty="0" smtClean="0"/>
                      <a:t>  14%</a:t>
                    </a:r>
                    <a:endParaRPr lang="en-US" dirty="0"/>
                  </a:p>
                </c:rich>
              </c:tx>
              <c:showVal val="1"/>
            </c:dLbl>
            <c:dLbl>
              <c:idx val="16"/>
              <c:layout>
                <c:manualLayout>
                  <c:x val="6.1111111111111109E-2"/>
                  <c:y val="7.246376811594203E-3"/>
                </c:manualLayout>
              </c:layout>
              <c:tx>
                <c:rich>
                  <a:bodyPr/>
                  <a:lstStyle/>
                  <a:p>
                    <a:r>
                      <a:rPr lang="en-US" dirty="0" smtClean="0"/>
                      <a:t>18%</a:t>
                    </a:r>
                    <a:endParaRPr lang="en-US" dirty="0"/>
                  </a:p>
                </c:rich>
              </c:tx>
              <c:showVal val="1"/>
            </c:dLbl>
            <c:dLbl>
              <c:idx val="18"/>
              <c:layout>
                <c:manualLayout>
                  <c:x val="6.6666666666666666E-2"/>
                  <c:y val="0"/>
                </c:manualLayout>
              </c:layout>
              <c:tx>
                <c:rich>
                  <a:bodyPr/>
                  <a:lstStyle/>
                  <a:p>
                    <a:r>
                      <a:rPr lang="en-US" dirty="0" smtClean="0"/>
                      <a:t>23%</a:t>
                    </a:r>
                    <a:endParaRPr lang="en-US" dirty="0"/>
                  </a:p>
                </c:rich>
              </c:tx>
              <c:showVal val="1"/>
            </c:dLbl>
            <c:dLbl>
              <c:idx val="20"/>
              <c:layout>
                <c:manualLayout>
                  <c:x val="0.11944444444444445"/>
                  <c:y val="2.4154589371980675E-3"/>
                </c:manualLayout>
              </c:layout>
              <c:tx>
                <c:rich>
                  <a:bodyPr/>
                  <a:lstStyle/>
                  <a:p>
                    <a:r>
                      <a:rPr lang="en-US" dirty="0" smtClean="0"/>
                      <a:t>41%</a:t>
                    </a:r>
                    <a:endParaRPr lang="en-US" dirty="0"/>
                  </a:p>
                </c:rich>
              </c:tx>
              <c:showVal val="1"/>
            </c:dLbl>
            <c:dLbl>
              <c:idx val="22"/>
              <c:layout>
                <c:manualLayout>
                  <c:x val="0.1111111111111111"/>
                  <c:y val="-4.830917874396135E-3"/>
                </c:manualLayout>
              </c:layout>
              <c:tx>
                <c:rich>
                  <a:bodyPr/>
                  <a:lstStyle/>
                  <a:p>
                    <a:r>
                      <a:rPr lang="en-US" dirty="0" smtClean="0"/>
                      <a:t>48%</a:t>
                    </a:r>
                    <a:endParaRPr lang="en-US" dirty="0"/>
                  </a:p>
                </c:rich>
              </c:tx>
              <c:showVal val="1"/>
            </c:dLbl>
            <c:showVal val="1"/>
          </c:dLbls>
          <c:cat>
            <c:strRef>
              <c:f>Sheet1!$A$2:$A$25</c:f>
              <c:strCache>
                <c:ptCount val="24"/>
                <c:pt idx="1">
                  <c:v>The Environment</c:v>
                </c:pt>
                <c:pt idx="3">
                  <c:v>Transportation/Roads</c:v>
                </c:pt>
                <c:pt idx="5">
                  <c:v>Gas and Energy Prices</c:v>
                </c:pt>
                <c:pt idx="7">
                  <c:v>Moral Values</c:v>
                </c:pt>
                <c:pt idx="9">
                  <c:v>Nuclear Waste/Yucca Mountain</c:v>
                </c:pt>
                <c:pt idx="11">
                  <c:v>Health Care</c:v>
                </c:pt>
                <c:pt idx="13">
                  <c:v>Taxes</c:v>
                </c:pt>
                <c:pt idx="15">
                  <c:v>Housing/Home Forecloures</c:v>
                </c:pt>
                <c:pt idx="17">
                  <c:v>Illegal Immigration</c:v>
                </c:pt>
                <c:pt idx="19">
                  <c:v>State Spending</c:v>
                </c:pt>
                <c:pt idx="21">
                  <c:v>Education</c:v>
                </c:pt>
                <c:pt idx="23">
                  <c:v>Jobs and the Economy</c:v>
                </c:pt>
              </c:strCache>
            </c:strRef>
          </c:cat>
          <c:val>
            <c:numRef>
              <c:f>Sheet1!$E$2:$E$25</c:f>
              <c:numCache>
                <c:formatCode>General</c:formatCode>
                <c:ptCount val="24"/>
                <c:pt idx="0" formatCode="0%">
                  <c:v>0.05</c:v>
                </c:pt>
                <c:pt idx="2" formatCode="0%">
                  <c:v>0.04</c:v>
                </c:pt>
                <c:pt idx="4" formatCode="0%">
                  <c:v>0.02</c:v>
                </c:pt>
                <c:pt idx="6" formatCode="0%">
                  <c:v>0.03</c:v>
                </c:pt>
                <c:pt idx="8" formatCode="0%">
                  <c:v>0.05</c:v>
                </c:pt>
                <c:pt idx="10" formatCode="0%">
                  <c:v>0.09</c:v>
                </c:pt>
                <c:pt idx="12" formatCode="0%">
                  <c:v>0.09</c:v>
                </c:pt>
                <c:pt idx="14" formatCode="0%">
                  <c:v>0.09</c:v>
                </c:pt>
                <c:pt idx="16" formatCode="0%">
                  <c:v>0.08</c:v>
                </c:pt>
                <c:pt idx="18" formatCode="0%">
                  <c:v>0.09</c:v>
                </c:pt>
                <c:pt idx="20" formatCode="0%">
                  <c:v>0.18</c:v>
                </c:pt>
                <c:pt idx="22" formatCode="0%">
                  <c:v>0.17</c:v>
                </c:pt>
              </c:numCache>
            </c:numRef>
          </c:val>
        </c:ser>
        <c:dLbls/>
        <c:gapWidth val="19"/>
        <c:overlap val="100"/>
        <c:axId val="46760704"/>
        <c:axId val="51234688"/>
      </c:barChart>
      <c:catAx>
        <c:axId val="46760704"/>
        <c:scaling>
          <c:orientation val="minMax"/>
        </c:scaling>
        <c:axPos val="l"/>
        <c:numFmt formatCode="General" sourceLinked="1"/>
        <c:tickLblPos val="none"/>
        <c:spPr>
          <a:ln>
            <a:noFill/>
          </a:ln>
        </c:spPr>
        <c:crossAx val="51234688"/>
        <c:crosses val="autoZero"/>
        <c:auto val="1"/>
        <c:lblAlgn val="ctr"/>
        <c:lblOffset val="1"/>
      </c:catAx>
      <c:valAx>
        <c:axId val="51234688"/>
        <c:scaling>
          <c:orientation val="minMax"/>
        </c:scaling>
        <c:axPos val="b"/>
        <c:numFmt formatCode="General" sourceLinked="1"/>
        <c:tickLblPos val="none"/>
        <c:spPr>
          <a:ln>
            <a:noFill/>
          </a:ln>
        </c:spPr>
        <c:crossAx val="46760704"/>
        <c:crosses val="autoZero"/>
        <c:crossBetween val="between"/>
      </c:valAx>
    </c:plotArea>
    <c:legend>
      <c:legendPos val="b"/>
      <c:layout>
        <c:manualLayout>
          <c:xMode val="edge"/>
          <c:yMode val="edge"/>
          <c:x val="5.6944444444444443E-2"/>
          <c:y val="0.94103555237413505"/>
          <c:w val="0.9"/>
          <c:h val="4.6338184999602322E-2"/>
        </c:manualLayout>
      </c:layout>
      <c:spPr>
        <a:ln>
          <a:solidFill>
            <a:srgbClr val="000000"/>
          </a:solidFill>
        </a:ln>
      </c:spPr>
    </c:legend>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70294889609394"/>
          <c:y val="0.21280129942773546"/>
          <c:w val="0.61706519221861988"/>
          <c:h val="0.68787595198141238"/>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Lbls>
            <c:dLbl>
              <c:idx val="0"/>
              <c:layout>
                <c:manualLayout>
                  <c:x val="4.7201636560135875E-3"/>
                  <c:y val="-4.0055505356912352E-2"/>
                </c:manualLayout>
              </c:layout>
              <c:showVal val="1"/>
              <c:showCatName val="1"/>
              <c:separator>
</c:separator>
            </c:dLbl>
            <c:dLbl>
              <c:idx val="1"/>
              <c:layout>
                <c:manualLayout>
                  <c:x val="4.7624285934846442E-3"/>
                  <c:y val="8.5592272277440744E-3"/>
                </c:manualLayout>
              </c:layout>
              <c:showVal val="1"/>
              <c:showCatName val="1"/>
              <c:separator>
</c:separator>
            </c:dLbl>
            <c:dLbl>
              <c:idx val="2"/>
              <c:layout>
                <c:manualLayout>
                  <c:x val="1.9717621504208541E-2"/>
                  <c:y val="-9.2256492800277517E-3"/>
                </c:manualLayout>
              </c:layout>
              <c:showVal val="1"/>
              <c:showCatName val="1"/>
              <c:separator>
</c:separator>
            </c:dLbl>
            <c:dLbl>
              <c:idx val="3"/>
              <c:layout>
                <c:manualLayout>
                  <c:x val="1.1809816876338733E-2"/>
                  <c:y val="2.5513618833360129E-2"/>
                </c:manualLayout>
              </c:layout>
              <c:showVal val="1"/>
              <c:showCatName val="1"/>
              <c:separator>
</c:separator>
            </c:dLbl>
            <c:dLbl>
              <c:idx val="4"/>
              <c:layout>
                <c:manualLayout>
                  <c:x val="-6.2700998582073857E-3"/>
                  <c:y val="4.1586080006330906E-2"/>
                </c:manualLayout>
              </c:layout>
              <c:showVal val="1"/>
              <c:showCatName val="1"/>
              <c:separator>
</c:separator>
            </c:dLbl>
            <c:dLbl>
              <c:idx val="5"/>
              <c:layout>
                <c:manualLayout>
                  <c:x val="6.3753884212749343E-3"/>
                  <c:y val="-4.5676723445283673E-2"/>
                </c:manualLayout>
              </c:layout>
              <c:showVal val="1"/>
              <c:showCatName val="1"/>
              <c:separator>
</c:separator>
            </c:dLbl>
            <c:dLbl>
              <c:idx val="6"/>
              <c:layout>
                <c:manualLayout>
                  <c:x val="-4.1611307207288742E-2"/>
                  <c:y val="8.9024883629877843E-2"/>
                </c:manualLayout>
              </c:layout>
              <c:showVal val="1"/>
              <c:showCatName val="1"/>
              <c:separator>
</c:separator>
            </c:dLbl>
            <c:showVal val="1"/>
            <c:showCatName val="1"/>
            <c:separator>
</c:separator>
            <c:showLeaderLines val="1"/>
          </c:dLbls>
          <c:cat>
            <c:strRef>
              <c:f>Sheet1!$A$2:$A$4</c:f>
              <c:strCache>
                <c:ptCount val="3"/>
                <c:pt idx="0">
                  <c:v>Worst is Over</c:v>
                </c:pt>
                <c:pt idx="1">
                  <c:v>Worst is Still to Come</c:v>
                </c:pt>
                <c:pt idx="2">
                  <c:v>DK/Ref</c:v>
                </c:pt>
              </c:strCache>
            </c:strRef>
          </c:cat>
          <c:val>
            <c:numRef>
              <c:f>Sheet1!$B$2:$B$4</c:f>
              <c:numCache>
                <c:formatCode>0%</c:formatCode>
                <c:ptCount val="3"/>
                <c:pt idx="0">
                  <c:v>0.32000000000000006</c:v>
                </c:pt>
                <c:pt idx="1">
                  <c:v>0.62000000000000011</c:v>
                </c:pt>
                <c:pt idx="2">
                  <c:v>6.0000000000000005E-2</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935000771962329"/>
          <c:y val="0.19640785680478465"/>
          <c:w val="0.61706519221861988"/>
          <c:h val="0.68787595198141238"/>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Lbls>
            <c:dLbl>
              <c:idx val="0"/>
              <c:layout>
                <c:manualLayout>
                  <c:x val="-1.816041377180794E-4"/>
                  <c:y val="-4.5519986231229298E-2"/>
                </c:manualLayout>
              </c:layout>
              <c:showVal val="1"/>
              <c:showCatName val="1"/>
              <c:separator>
</c:separator>
            </c:dLbl>
            <c:dLbl>
              <c:idx val="1"/>
              <c:layout>
                <c:manualLayout>
                  <c:x val="3.4174386289949052E-2"/>
                  <c:y val="1.6735510520201367E-2"/>
                </c:manualLayout>
              </c:layout>
              <c:showVal val="1"/>
              <c:showCatName val="1"/>
              <c:separator>
</c:separator>
            </c:dLbl>
            <c:dLbl>
              <c:idx val="2"/>
              <c:layout>
                <c:manualLayout>
                  <c:x val="1.9717621504208541E-2"/>
                  <c:y val="-9.2256492800277586E-3"/>
                </c:manualLayout>
              </c:layout>
              <c:showVal val="1"/>
              <c:showCatName val="1"/>
              <c:separator>
</c:separator>
            </c:dLbl>
            <c:dLbl>
              <c:idx val="3"/>
              <c:layout>
                <c:manualLayout>
                  <c:x val="1.1809816876338733E-2"/>
                  <c:y val="2.551361883336014E-2"/>
                </c:manualLayout>
              </c:layout>
              <c:showVal val="1"/>
              <c:showCatName val="1"/>
              <c:separator>
</c:separator>
            </c:dLbl>
            <c:dLbl>
              <c:idx val="4"/>
              <c:layout>
                <c:manualLayout>
                  <c:x val="-6.2700998582073883E-3"/>
                  <c:y val="4.1586080006330912E-2"/>
                </c:manualLayout>
              </c:layout>
              <c:showVal val="1"/>
              <c:showCatName val="1"/>
              <c:separator>
</c:separator>
            </c:dLbl>
            <c:dLbl>
              <c:idx val="5"/>
              <c:layout>
                <c:manualLayout>
                  <c:x val="6.3753884212749377E-3"/>
                  <c:y val="-4.5676723445283687E-2"/>
                </c:manualLayout>
              </c:layout>
              <c:showVal val="1"/>
              <c:showCatName val="1"/>
              <c:separator>
</c:separator>
            </c:dLbl>
            <c:dLbl>
              <c:idx val="6"/>
              <c:layout>
                <c:manualLayout>
                  <c:x val="-4.1611307207288742E-2"/>
                  <c:y val="8.9024883629877899E-2"/>
                </c:manualLayout>
              </c:layout>
              <c:showVal val="1"/>
              <c:showCatName val="1"/>
              <c:separator>
</c:separator>
            </c:dLbl>
            <c:showVal val="1"/>
            <c:showCatName val="1"/>
            <c:separator>
</c:separator>
            <c:showLeaderLines val="1"/>
          </c:dLbls>
          <c:cat>
            <c:strRef>
              <c:f>Sheet1!$A$2:$A$4</c:f>
              <c:strCache>
                <c:ptCount val="3"/>
                <c:pt idx="0">
                  <c:v>Worst is Over</c:v>
                </c:pt>
                <c:pt idx="1">
                  <c:v>Worst is Still to Come</c:v>
                </c:pt>
                <c:pt idx="2">
                  <c:v>DK/Ref</c:v>
                </c:pt>
              </c:strCache>
            </c:strRef>
          </c:cat>
          <c:val>
            <c:numRef>
              <c:f>Sheet1!$B$2:$B$4</c:f>
              <c:numCache>
                <c:formatCode>0%</c:formatCode>
                <c:ptCount val="3"/>
                <c:pt idx="0">
                  <c:v>0.30000000000000004</c:v>
                </c:pt>
                <c:pt idx="1">
                  <c:v>0.64000000000000012</c:v>
                </c:pt>
                <c:pt idx="2">
                  <c:v>6.0000000000000005E-2</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9970665431527"/>
          <c:y val="0.21280129942773546"/>
          <c:w val="0.61706519221861988"/>
          <c:h val="0.68787595198141238"/>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Pt>
            <c:idx val="3"/>
            <c:spPr>
              <a:solidFill>
                <a:srgbClr val="FFFF00"/>
              </a:solidFill>
              <a:ln>
                <a:solidFill>
                  <a:schemeClr val="tx1"/>
                </a:solidFill>
              </a:ln>
            </c:spPr>
          </c:dPt>
          <c:dLbls>
            <c:dLbl>
              <c:idx val="0"/>
              <c:layout>
                <c:manualLayout>
                  <c:x val="-1.2436506098502397E-2"/>
                  <c:y val="-8.3771352351447906E-2"/>
                </c:manualLayout>
              </c:layout>
              <c:showVal val="1"/>
              <c:showCatName val="1"/>
              <c:separator>
</c:separator>
            </c:dLbl>
            <c:dLbl>
              <c:idx val="1"/>
              <c:layout>
                <c:manualLayout>
                  <c:x val="-3.4453064690443111E-2"/>
                  <c:y val="-1.2799793468439395E-2"/>
                </c:manualLayout>
              </c:layout>
              <c:showVal val="1"/>
              <c:showCatName val="1"/>
              <c:separator>
</c:separator>
            </c:dLbl>
            <c:dLbl>
              <c:idx val="2"/>
              <c:layout>
                <c:manualLayout>
                  <c:x val="1.0981164119190892E-4"/>
                  <c:y val="-5.5673809216470881E-2"/>
                </c:manualLayout>
              </c:layout>
              <c:showVal val="1"/>
              <c:showCatName val="1"/>
              <c:separator>
</c:separator>
            </c:dLbl>
            <c:dLbl>
              <c:idx val="3"/>
              <c:layout>
                <c:manualLayout>
                  <c:x val="-3.966072255673924E-2"/>
                  <c:y val="-4.5411126887827565E-3"/>
                </c:manualLayout>
              </c:layout>
              <c:showVal val="1"/>
              <c:showCatName val="1"/>
              <c:separator>
</c:separator>
            </c:dLbl>
            <c:dLbl>
              <c:idx val="4"/>
              <c:layout>
                <c:manualLayout>
                  <c:x val="-6.2700998582073874E-3"/>
                  <c:y val="4.1586080006330912E-2"/>
                </c:manualLayout>
              </c:layout>
              <c:showVal val="1"/>
              <c:showCatName val="1"/>
              <c:separator>
</c:separator>
            </c:dLbl>
            <c:dLbl>
              <c:idx val="5"/>
              <c:layout>
                <c:manualLayout>
                  <c:x val="6.375388421274936E-3"/>
                  <c:y val="-4.567672344528368E-2"/>
                </c:manualLayout>
              </c:layout>
              <c:showVal val="1"/>
              <c:showCatName val="1"/>
              <c:separator>
</c:separator>
            </c:dLbl>
            <c:dLbl>
              <c:idx val="6"/>
              <c:layout>
                <c:manualLayout>
                  <c:x val="-4.1611307207288742E-2"/>
                  <c:y val="8.9024883629877871E-2"/>
                </c:manualLayout>
              </c:layout>
              <c:showVal val="1"/>
              <c:showCatName val="1"/>
              <c:separator>
</c:separator>
            </c:dLbl>
            <c:showVal val="1"/>
            <c:showCatName val="1"/>
            <c:separator>
</c:separator>
            <c:showLeaderLines val="1"/>
          </c:dLbls>
          <c:cat>
            <c:strRef>
              <c:f>Sheet1!$A$2:$A$5</c:f>
              <c:strCache>
                <c:ptCount val="4"/>
                <c:pt idx="0">
                  <c:v>Increase </c:v>
                </c:pt>
                <c:pt idx="1">
                  <c:v>Decrease</c:v>
                </c:pt>
                <c:pt idx="2">
                  <c:v>Stay About the Same</c:v>
                </c:pt>
                <c:pt idx="3">
                  <c:v>DK</c:v>
                </c:pt>
              </c:strCache>
            </c:strRef>
          </c:cat>
          <c:val>
            <c:numRef>
              <c:f>Sheet1!$B$2:$B$5</c:f>
              <c:numCache>
                <c:formatCode>0%</c:formatCode>
                <c:ptCount val="4"/>
                <c:pt idx="0">
                  <c:v>0.45</c:v>
                </c:pt>
                <c:pt idx="1">
                  <c:v>0.19</c:v>
                </c:pt>
                <c:pt idx="2">
                  <c:v>0.35000000000000003</c:v>
                </c:pt>
                <c:pt idx="3">
                  <c:v>1.0000000000000002E-2</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650687046472132"/>
          <c:y val="0.21280129942773546"/>
          <c:w val="0.61706519221861988"/>
          <c:h val="0.68787595198141238"/>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Pt>
            <c:idx val="3"/>
            <c:spPr>
              <a:solidFill>
                <a:srgbClr val="FFFF00"/>
              </a:solidFill>
              <a:ln>
                <a:solidFill>
                  <a:schemeClr val="tx1"/>
                </a:solidFill>
              </a:ln>
            </c:spPr>
          </c:dPt>
          <c:dLbls>
            <c:dLbl>
              <c:idx val="0"/>
              <c:layout>
                <c:manualLayout>
                  <c:x val="-3.6946310020071024E-2"/>
                  <c:y val="-5.9181188417021656E-2"/>
                </c:manualLayout>
              </c:layout>
              <c:showVal val="1"/>
              <c:showCatName val="1"/>
              <c:separator>
</c:separator>
            </c:dLbl>
            <c:dLbl>
              <c:idx val="1"/>
              <c:layout>
                <c:manualLayout>
                  <c:x val="4.3978307858576503E-2"/>
                  <c:y val="-2.1515855600017113E-2"/>
                </c:manualLayout>
              </c:layout>
              <c:showVal val="1"/>
              <c:showCatName val="1"/>
              <c:separator>
</c:separator>
            </c:dLbl>
            <c:dLbl>
              <c:idx val="2"/>
              <c:layout>
                <c:manualLayout>
                  <c:x val="6.1384321445113493E-2"/>
                  <c:y val="-0.15130222451701736"/>
                </c:manualLayout>
              </c:layout>
              <c:showVal val="1"/>
              <c:showCatName val="1"/>
              <c:separator>
</c:separator>
            </c:dLbl>
            <c:dLbl>
              <c:idx val="3"/>
              <c:layout>
                <c:manualLayout>
                  <c:x val="-4.701366373320983E-2"/>
                  <c:y val="1.1852329934168069E-2"/>
                </c:manualLayout>
              </c:layout>
              <c:showVal val="1"/>
              <c:showCatName val="1"/>
              <c:separator>
</c:separator>
            </c:dLbl>
            <c:dLbl>
              <c:idx val="4"/>
              <c:layout>
                <c:manualLayout>
                  <c:x val="-6.2700998582073892E-3"/>
                  <c:y val="4.1586080006330912E-2"/>
                </c:manualLayout>
              </c:layout>
              <c:showVal val="1"/>
              <c:showCatName val="1"/>
              <c:separator>
</c:separator>
            </c:dLbl>
            <c:dLbl>
              <c:idx val="5"/>
              <c:layout>
                <c:manualLayout>
                  <c:x val="6.3753884212749395E-3"/>
                  <c:y val="-4.5676723445283701E-2"/>
                </c:manualLayout>
              </c:layout>
              <c:showVal val="1"/>
              <c:showCatName val="1"/>
              <c:separator>
</c:separator>
            </c:dLbl>
            <c:dLbl>
              <c:idx val="6"/>
              <c:layout>
                <c:manualLayout>
                  <c:x val="-4.1611307207288742E-2"/>
                  <c:y val="8.9024883629877941E-2"/>
                </c:manualLayout>
              </c:layout>
              <c:showVal val="1"/>
              <c:showCatName val="1"/>
              <c:separator>
</c:separator>
            </c:dLbl>
            <c:showVal val="1"/>
            <c:showCatName val="1"/>
            <c:separator>
</c:separator>
            <c:showLeaderLines val="1"/>
          </c:dLbls>
          <c:cat>
            <c:strRef>
              <c:f>Sheet1!$A$2:$A$5</c:f>
              <c:strCache>
                <c:ptCount val="4"/>
                <c:pt idx="0">
                  <c:v>Increase</c:v>
                </c:pt>
                <c:pt idx="1">
                  <c:v>Decrease</c:v>
                </c:pt>
                <c:pt idx="2">
                  <c:v>Stay About the Same</c:v>
                </c:pt>
                <c:pt idx="3">
                  <c:v>DK</c:v>
                </c:pt>
              </c:strCache>
            </c:strRef>
          </c:cat>
          <c:val>
            <c:numRef>
              <c:f>Sheet1!$B$2:$B$5</c:f>
              <c:numCache>
                <c:formatCode>0%</c:formatCode>
                <c:ptCount val="4"/>
                <c:pt idx="0">
                  <c:v>0.36000000000000004</c:v>
                </c:pt>
                <c:pt idx="1">
                  <c:v>0.16</c:v>
                </c:pt>
                <c:pt idx="2">
                  <c:v>0.47000000000000003</c:v>
                </c:pt>
                <c:pt idx="3">
                  <c:v>1.0000000000000002E-2</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5275570964077254"/>
          <c:y val="9.1230561023622064E-2"/>
          <c:w val="0.61346397931601837"/>
          <c:h val="0.77066412401574802"/>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Lbls>
            <c:dLbl>
              <c:idx val="0"/>
              <c:layout>
                <c:manualLayout>
                  <c:x val="8.988345673208771E-2"/>
                  <c:y val="1.8749999999999999E-2"/>
                </c:manualLayout>
              </c:layout>
              <c:showVal val="1"/>
              <c:showCatName val="1"/>
              <c:separator>
</c:separator>
            </c:dLbl>
            <c:dLbl>
              <c:idx val="1"/>
              <c:layout>
                <c:manualLayout>
                  <c:x val="-0.1468165080111255"/>
                  <c:y val="-1.2500000000000001E-2"/>
                </c:manualLayout>
              </c:layout>
              <c:showVal val="1"/>
              <c:showCatName val="1"/>
              <c:separator>
</c:separator>
            </c:dLbl>
            <c:dLbl>
              <c:idx val="2"/>
              <c:layout>
                <c:manualLayout>
                  <c:x val="-8.7600188036196985E-2"/>
                  <c:y val="0"/>
                </c:manualLayout>
              </c:layout>
              <c:showVal val="1"/>
              <c:showCatName val="1"/>
              <c:separator>
</c:separator>
            </c:dLbl>
            <c:dLbl>
              <c:idx val="3"/>
              <c:layout>
                <c:manualLayout>
                  <c:x val="7.9019028871391201E-4"/>
                  <c:y val="-7.0808070866141826E-2"/>
                </c:manualLayout>
              </c:layout>
              <c:showVal val="1"/>
              <c:showCatName val="1"/>
              <c:separator>
</c:separator>
            </c:dLbl>
            <c:showVal val="1"/>
            <c:showCatName val="1"/>
            <c:separator>
</c:separator>
            <c:showLeaderLines val="1"/>
          </c:dLbls>
          <c:cat>
            <c:strRef>
              <c:f>Sheet1!$A$2:$A$4</c:f>
              <c:strCache>
                <c:ptCount val="3"/>
                <c:pt idx="0">
                  <c:v>Right Direction</c:v>
                </c:pt>
                <c:pt idx="1">
                  <c:v>Wrong Track</c:v>
                </c:pt>
                <c:pt idx="2">
                  <c:v>No Opinion/Ref</c:v>
                </c:pt>
              </c:strCache>
            </c:strRef>
          </c:cat>
          <c:val>
            <c:numRef>
              <c:f>Sheet1!$B$2:$B$4</c:f>
              <c:numCache>
                <c:formatCode>0%</c:formatCode>
                <c:ptCount val="3"/>
                <c:pt idx="0">
                  <c:v>0.11</c:v>
                </c:pt>
                <c:pt idx="1">
                  <c:v>0.8</c:v>
                </c:pt>
                <c:pt idx="2">
                  <c:v>9.0000000000000011E-2</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
          <c:y val="0.20735294117647066"/>
          <c:w val="1"/>
          <c:h val="0.58568627450980393"/>
        </c:manualLayout>
      </c:layout>
      <c:barChart>
        <c:barDir val="col"/>
        <c:grouping val="clustered"/>
        <c:ser>
          <c:idx val="0"/>
          <c:order val="0"/>
          <c:tx>
            <c:strRef>
              <c:f>Sheet1!$B$1</c:f>
              <c:strCache>
                <c:ptCount val="1"/>
                <c:pt idx="0">
                  <c:v>Self</c:v>
                </c:pt>
              </c:strCache>
            </c:strRef>
          </c:tx>
          <c:spPr>
            <a:solidFill>
              <a:srgbClr val="0000FF"/>
            </a:solidFill>
            <a:ln>
              <a:solidFill>
                <a:schemeClr val="tx1"/>
              </a:solidFill>
            </a:ln>
          </c:spPr>
          <c:dLbls>
            <c:txPr>
              <a:bodyPr/>
              <a:lstStyle/>
              <a:p>
                <a:pPr>
                  <a:defRPr sz="1400" b="1">
                    <a:latin typeface="Times New Roman" pitchFamily="18" charset="0"/>
                    <a:cs typeface="Times New Roman" pitchFamily="18" charset="0"/>
                  </a:defRPr>
                </a:pPr>
                <a:endParaRPr lang="en-US"/>
              </a:p>
            </c:txPr>
            <c:dLblPos val="outEnd"/>
            <c:showVal val="1"/>
          </c:dLbls>
          <c:cat>
            <c:strRef>
              <c:f>Sheet1!$A$2:$A$4</c:f>
              <c:strCache>
                <c:ptCount val="3"/>
                <c:pt idx="0">
                  <c:v>Lost Job</c:v>
                </c:pt>
                <c:pt idx="1">
                  <c:v>Lost Home</c:v>
                </c:pt>
                <c:pt idx="2">
                  <c:v>Pay Cut</c:v>
                </c:pt>
              </c:strCache>
            </c:strRef>
          </c:cat>
          <c:val>
            <c:numRef>
              <c:f>Sheet1!$B$2:$B$4</c:f>
              <c:numCache>
                <c:formatCode>0%</c:formatCode>
                <c:ptCount val="3"/>
                <c:pt idx="0">
                  <c:v>0.15000000000000002</c:v>
                </c:pt>
                <c:pt idx="1">
                  <c:v>3.0000000000000002E-2</c:v>
                </c:pt>
                <c:pt idx="2">
                  <c:v>0.12000000000000001</c:v>
                </c:pt>
              </c:numCache>
            </c:numRef>
          </c:val>
        </c:ser>
        <c:ser>
          <c:idx val="1"/>
          <c:order val="1"/>
          <c:tx>
            <c:strRef>
              <c:f>Sheet1!$C$1</c:f>
              <c:strCache>
                <c:ptCount val="1"/>
                <c:pt idx="0">
                  <c:v>Someone Else</c:v>
                </c:pt>
              </c:strCache>
            </c:strRef>
          </c:tx>
          <c:spPr>
            <a:solidFill>
              <a:srgbClr val="FF0000"/>
            </a:solidFill>
            <a:ln>
              <a:solidFill>
                <a:schemeClr val="tx1"/>
              </a:solidFill>
            </a:ln>
          </c:spPr>
          <c:dLbls>
            <c:dLbl>
              <c:idx val="2"/>
              <c:layout>
                <c:manualLayout>
                  <c:x val="4.1666666666666666E-3"/>
                  <c:y val="1.4705882352941176E-2"/>
                </c:manualLayout>
              </c:layout>
              <c:dLblPos val="outEnd"/>
              <c:showVal val="1"/>
            </c:dLbl>
            <c:txPr>
              <a:bodyPr/>
              <a:lstStyle/>
              <a:p>
                <a:pPr>
                  <a:defRPr sz="1400" b="1">
                    <a:latin typeface="Times New Roman" pitchFamily="18" charset="0"/>
                    <a:cs typeface="Times New Roman" pitchFamily="18" charset="0"/>
                  </a:defRPr>
                </a:pPr>
                <a:endParaRPr lang="en-US"/>
              </a:p>
            </c:txPr>
            <c:dLblPos val="outEnd"/>
            <c:showVal val="1"/>
          </c:dLbls>
          <c:cat>
            <c:strRef>
              <c:f>Sheet1!$A$2:$A$4</c:f>
              <c:strCache>
                <c:ptCount val="3"/>
                <c:pt idx="0">
                  <c:v>Lost Job</c:v>
                </c:pt>
                <c:pt idx="1">
                  <c:v>Lost Home</c:v>
                </c:pt>
                <c:pt idx="2">
                  <c:v>Pay Cut</c:v>
                </c:pt>
              </c:strCache>
            </c:strRef>
          </c:cat>
          <c:val>
            <c:numRef>
              <c:f>Sheet1!$C$2:$C$4</c:f>
              <c:numCache>
                <c:formatCode>0%</c:formatCode>
                <c:ptCount val="3"/>
                <c:pt idx="0">
                  <c:v>0.39000000000000007</c:v>
                </c:pt>
                <c:pt idx="1">
                  <c:v>0.18000000000000002</c:v>
                </c:pt>
                <c:pt idx="2">
                  <c:v>0.26</c:v>
                </c:pt>
              </c:numCache>
            </c:numRef>
          </c:val>
        </c:ser>
        <c:dLbls>
          <c:showVal val="1"/>
        </c:dLbls>
        <c:gapWidth val="75"/>
        <c:axId val="81873536"/>
        <c:axId val="81883520"/>
      </c:barChart>
      <c:catAx>
        <c:axId val="81873536"/>
        <c:scaling>
          <c:orientation val="minMax"/>
        </c:scaling>
        <c:axPos val="b"/>
        <c:majorTickMark val="none"/>
        <c:tickLblPos val="nextTo"/>
        <c:spPr>
          <a:ln>
            <a:noFill/>
          </a:ln>
        </c:spPr>
        <c:txPr>
          <a:bodyPr/>
          <a:lstStyle/>
          <a:p>
            <a:pPr>
              <a:defRPr sz="1400" b="1" i="0">
                <a:latin typeface="Times New Roman" pitchFamily="18" charset="0"/>
                <a:cs typeface="Times New Roman" pitchFamily="18" charset="0"/>
              </a:defRPr>
            </a:pPr>
            <a:endParaRPr lang="en-US"/>
          </a:p>
        </c:txPr>
        <c:crossAx val="81883520"/>
        <c:crosses val="autoZero"/>
        <c:auto val="1"/>
        <c:lblAlgn val="ctr"/>
        <c:lblOffset val="1"/>
      </c:catAx>
      <c:valAx>
        <c:axId val="81883520"/>
        <c:scaling>
          <c:orientation val="minMax"/>
        </c:scaling>
        <c:delete val="1"/>
        <c:axPos val="l"/>
        <c:numFmt formatCode="0%" sourceLinked="1"/>
        <c:majorTickMark val="none"/>
        <c:tickLblPos val="none"/>
        <c:crossAx val="81873536"/>
        <c:crosses val="autoZero"/>
        <c:crossBetween val="between"/>
      </c:valAx>
    </c:plotArea>
    <c:plotVisOnly val="1"/>
  </c:chart>
  <c:txPr>
    <a:bodyPr/>
    <a:lstStyle/>
    <a:p>
      <a:pPr>
        <a:defRPr sz="1800"/>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
          <c:y val="0.2073529411764706"/>
          <c:w val="1"/>
          <c:h val="0.58568627450980393"/>
        </c:manualLayout>
      </c:layout>
      <c:barChart>
        <c:barDir val="col"/>
        <c:grouping val="clustered"/>
        <c:ser>
          <c:idx val="0"/>
          <c:order val="0"/>
          <c:tx>
            <c:strRef>
              <c:f>Sheet1!$B$1</c:f>
              <c:strCache>
                <c:ptCount val="1"/>
                <c:pt idx="0">
                  <c:v>Self</c:v>
                </c:pt>
              </c:strCache>
            </c:strRef>
          </c:tx>
          <c:spPr>
            <a:solidFill>
              <a:srgbClr val="0000FF"/>
            </a:solidFill>
            <a:ln>
              <a:solidFill>
                <a:schemeClr val="tx1"/>
              </a:solidFill>
            </a:ln>
          </c:spPr>
          <c:dLbls>
            <c:txPr>
              <a:bodyPr/>
              <a:lstStyle/>
              <a:p>
                <a:pPr>
                  <a:defRPr sz="1400" b="1">
                    <a:latin typeface="Times New Roman" pitchFamily="18" charset="0"/>
                    <a:cs typeface="Times New Roman" pitchFamily="18" charset="0"/>
                  </a:defRPr>
                </a:pPr>
                <a:endParaRPr lang="en-US"/>
              </a:p>
            </c:txPr>
            <c:dLblPos val="outEnd"/>
            <c:showVal val="1"/>
          </c:dLbls>
          <c:cat>
            <c:strRef>
              <c:f>Sheet1!$A$2:$A$4</c:f>
              <c:strCache>
                <c:ptCount val="3"/>
                <c:pt idx="0">
                  <c:v>Lost Job</c:v>
                </c:pt>
                <c:pt idx="1">
                  <c:v>Lost Home</c:v>
                </c:pt>
                <c:pt idx="2">
                  <c:v>Pay Cut</c:v>
                </c:pt>
              </c:strCache>
            </c:strRef>
          </c:cat>
          <c:val>
            <c:numRef>
              <c:f>Sheet1!$B$2:$B$4</c:f>
              <c:numCache>
                <c:formatCode>0%</c:formatCode>
                <c:ptCount val="3"/>
                <c:pt idx="0">
                  <c:v>0.16</c:v>
                </c:pt>
                <c:pt idx="1">
                  <c:v>7.0000000000000021E-2</c:v>
                </c:pt>
                <c:pt idx="2">
                  <c:v>0.17</c:v>
                </c:pt>
              </c:numCache>
            </c:numRef>
          </c:val>
        </c:ser>
        <c:ser>
          <c:idx val="1"/>
          <c:order val="1"/>
          <c:tx>
            <c:strRef>
              <c:f>Sheet1!$C$1</c:f>
              <c:strCache>
                <c:ptCount val="1"/>
                <c:pt idx="0">
                  <c:v>Someone Else</c:v>
                </c:pt>
              </c:strCache>
            </c:strRef>
          </c:tx>
          <c:spPr>
            <a:solidFill>
              <a:srgbClr val="FF0000"/>
            </a:solidFill>
            <a:ln>
              <a:solidFill>
                <a:schemeClr val="tx1"/>
              </a:solidFill>
            </a:ln>
          </c:spPr>
          <c:dLbls>
            <c:dLbl>
              <c:idx val="2"/>
              <c:layout>
                <c:manualLayout>
                  <c:x val="-2.7777777777777796E-3"/>
                  <c:y val="1.9607843137254947E-2"/>
                </c:manualLayout>
              </c:layout>
              <c:dLblPos val="outEnd"/>
              <c:showVal val="1"/>
            </c:dLbl>
            <c:txPr>
              <a:bodyPr/>
              <a:lstStyle/>
              <a:p>
                <a:pPr>
                  <a:defRPr sz="1400" b="1">
                    <a:latin typeface="Times New Roman" pitchFamily="18" charset="0"/>
                    <a:cs typeface="Times New Roman" pitchFamily="18" charset="0"/>
                  </a:defRPr>
                </a:pPr>
                <a:endParaRPr lang="en-US"/>
              </a:p>
            </c:txPr>
            <c:dLblPos val="outEnd"/>
            <c:showVal val="1"/>
          </c:dLbls>
          <c:cat>
            <c:strRef>
              <c:f>Sheet1!$A$2:$A$4</c:f>
              <c:strCache>
                <c:ptCount val="3"/>
                <c:pt idx="0">
                  <c:v>Lost Job</c:v>
                </c:pt>
                <c:pt idx="1">
                  <c:v>Lost Home</c:v>
                </c:pt>
                <c:pt idx="2">
                  <c:v>Pay Cut</c:v>
                </c:pt>
              </c:strCache>
            </c:strRef>
          </c:cat>
          <c:val>
            <c:numRef>
              <c:f>Sheet1!$C$2:$C$4</c:f>
              <c:numCache>
                <c:formatCode>0%</c:formatCode>
                <c:ptCount val="3"/>
                <c:pt idx="0">
                  <c:v>0.43000000000000005</c:v>
                </c:pt>
                <c:pt idx="1">
                  <c:v>0.24000000000000002</c:v>
                </c:pt>
                <c:pt idx="2">
                  <c:v>0.31000000000000005</c:v>
                </c:pt>
              </c:numCache>
            </c:numRef>
          </c:val>
        </c:ser>
        <c:dLbls>
          <c:showVal val="1"/>
        </c:dLbls>
        <c:gapWidth val="75"/>
        <c:axId val="82952960"/>
        <c:axId val="82954496"/>
      </c:barChart>
      <c:catAx>
        <c:axId val="82952960"/>
        <c:scaling>
          <c:orientation val="minMax"/>
        </c:scaling>
        <c:axPos val="b"/>
        <c:majorTickMark val="none"/>
        <c:tickLblPos val="nextTo"/>
        <c:spPr>
          <a:ln>
            <a:noFill/>
          </a:ln>
        </c:spPr>
        <c:txPr>
          <a:bodyPr/>
          <a:lstStyle/>
          <a:p>
            <a:pPr>
              <a:defRPr sz="1400" b="1" i="0">
                <a:latin typeface="Times New Roman" pitchFamily="18" charset="0"/>
                <a:cs typeface="Times New Roman" pitchFamily="18" charset="0"/>
              </a:defRPr>
            </a:pPr>
            <a:endParaRPr lang="en-US"/>
          </a:p>
        </c:txPr>
        <c:crossAx val="82954496"/>
        <c:crosses val="autoZero"/>
        <c:auto val="1"/>
        <c:lblAlgn val="ctr"/>
        <c:lblOffset val="1"/>
      </c:catAx>
      <c:valAx>
        <c:axId val="82954496"/>
        <c:scaling>
          <c:orientation val="minMax"/>
        </c:scaling>
        <c:delete val="1"/>
        <c:axPos val="l"/>
        <c:numFmt formatCode="0%" sourceLinked="1"/>
        <c:majorTickMark val="none"/>
        <c:tickLblPos val="none"/>
        <c:crossAx val="82952960"/>
        <c:crosses val="autoZero"/>
        <c:crossBetween val="between"/>
      </c:valAx>
    </c:plotArea>
    <c:legend>
      <c:legendPos val="b"/>
      <c:layout>
        <c:manualLayout>
          <c:xMode val="edge"/>
          <c:yMode val="edge"/>
          <c:x val="0.30705227471566054"/>
          <c:y val="0.91189671144048168"/>
          <c:w val="0.39978433945756797"/>
          <c:h val="6.9353481550100377E-2"/>
        </c:manualLayout>
      </c:layout>
      <c:spPr>
        <a:ln>
          <a:solidFill>
            <a:schemeClr val="tx1"/>
          </a:solidFill>
        </a:ln>
      </c:spPr>
      <c:txPr>
        <a:bodyPr/>
        <a:lstStyle/>
        <a:p>
          <a:pPr>
            <a:defRPr sz="1400" b="1">
              <a:latin typeface="Times New Roman" pitchFamily="18" charset="0"/>
              <a:cs typeface="Times New Roman" pitchFamily="18" charset="0"/>
            </a:defRPr>
          </a:pPr>
          <a:endParaRPr lang="en-US"/>
        </a:p>
      </c:txPr>
    </c:legend>
    <c:plotVisOnly val="1"/>
  </c:chart>
  <c:txPr>
    <a:bodyPr/>
    <a:lstStyle/>
    <a:p>
      <a:pPr>
        <a:defRPr sz="18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70294889609394"/>
          <c:y val="0.34121659997418363"/>
          <c:w val="0.56069264319901202"/>
          <c:h val="0.62503442192676739"/>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CCECFF"/>
              </a:solidFill>
              <a:ln>
                <a:solidFill>
                  <a:schemeClr val="tx1"/>
                </a:solidFill>
              </a:ln>
            </c:spPr>
          </c:dPt>
          <c:dPt>
            <c:idx val="2"/>
            <c:spPr>
              <a:solidFill>
                <a:srgbClr val="FFCCCC"/>
              </a:solidFill>
              <a:ln>
                <a:solidFill>
                  <a:schemeClr val="tx1"/>
                </a:solidFill>
              </a:ln>
            </c:spPr>
          </c:dPt>
          <c:dPt>
            <c:idx val="3"/>
            <c:spPr>
              <a:solidFill>
                <a:srgbClr val="FF0000"/>
              </a:solidFill>
              <a:ln>
                <a:solidFill>
                  <a:schemeClr val="tx1"/>
                </a:solidFill>
              </a:ln>
            </c:spPr>
          </c:dPt>
          <c:dPt>
            <c:idx val="4"/>
            <c:spPr>
              <a:solidFill>
                <a:srgbClr val="00B050"/>
              </a:solidFill>
              <a:ln>
                <a:solidFill>
                  <a:schemeClr val="tx1"/>
                </a:solidFill>
              </a:ln>
            </c:spPr>
          </c:dPt>
          <c:dLbls>
            <c:dLbl>
              <c:idx val="0"/>
              <c:layout>
                <c:manualLayout>
                  <c:x val="1.9426238999536917E-2"/>
                  <c:y val="-0.10289703541155716"/>
                </c:manualLayout>
              </c:layout>
              <c:showVal val="1"/>
              <c:showCatName val="1"/>
              <c:separator>
</c:separator>
            </c:dLbl>
            <c:dLbl>
              <c:idx val="1"/>
              <c:layout>
                <c:manualLayout>
                  <c:x val="0"/>
                  <c:y val="-0.14394733445204605"/>
                </c:manualLayout>
              </c:layout>
              <c:showVal val="1"/>
              <c:showCatName val="1"/>
              <c:separator>
</c:separator>
            </c:dLbl>
            <c:dLbl>
              <c:idx val="2"/>
              <c:layout>
                <c:manualLayout>
                  <c:x val="-3.6654894241161008E-2"/>
                  <c:y val="7.2741491329977204E-2"/>
                </c:manualLayout>
              </c:layout>
              <c:showVal val="1"/>
              <c:showCatName val="1"/>
              <c:separator>
</c:separator>
            </c:dLbl>
            <c:dLbl>
              <c:idx val="3"/>
              <c:layout>
                <c:manualLayout>
                  <c:x val="6.9079048942411632E-3"/>
                  <c:y val="-2.9131276623208979E-2"/>
                </c:manualLayout>
              </c:layout>
              <c:showVal val="1"/>
              <c:showCatName val="1"/>
              <c:separator>
</c:separator>
            </c:dLbl>
            <c:dLbl>
              <c:idx val="4"/>
              <c:layout>
                <c:manualLayout>
                  <c:x val="8.4416203489269717E-2"/>
                  <c:y val="8.7991050299040252E-3"/>
                </c:manualLayout>
              </c:layout>
              <c:showVal val="1"/>
              <c:showCatName val="1"/>
              <c:separator>
</c:separator>
            </c:dLbl>
            <c:dLbl>
              <c:idx val="5"/>
              <c:layout>
                <c:manualLayout>
                  <c:x val="6.3753884212749377E-3"/>
                  <c:y val="-4.5676723445283687E-2"/>
                </c:manualLayout>
              </c:layout>
              <c:showVal val="1"/>
              <c:showCatName val="1"/>
              <c:separator>
</c:separator>
            </c:dLbl>
            <c:dLbl>
              <c:idx val="6"/>
              <c:layout>
                <c:manualLayout>
                  <c:x val="-4.1611307207288742E-2"/>
                  <c:y val="8.9024883629877899E-2"/>
                </c:manualLayout>
              </c:layout>
              <c:showVal val="1"/>
              <c:showCatName val="1"/>
              <c:separator>
</c:separator>
            </c:dLbl>
            <c:showVal val="1"/>
            <c:showCatName val="1"/>
            <c:separator>
</c:separator>
            <c:showLeaderLines val="1"/>
          </c:dLbls>
          <c:cat>
            <c:strRef>
              <c:f>Sheet1!$A$2:$A$6</c:f>
              <c:strCache>
                <c:ptCount val="5"/>
                <c:pt idx="0">
                  <c:v>Very Serious</c:v>
                </c:pt>
                <c:pt idx="1">
                  <c:v>Somewhat Serious</c:v>
                </c:pt>
                <c:pt idx="2">
                  <c:v>Not Very Serious</c:v>
                </c:pt>
                <c:pt idx="3">
                  <c:v>Not at All Serious</c:v>
                </c:pt>
                <c:pt idx="4">
                  <c:v>DK/Ref</c:v>
                </c:pt>
              </c:strCache>
            </c:strRef>
          </c:cat>
          <c:val>
            <c:numRef>
              <c:f>Sheet1!$B$2:$B$6</c:f>
              <c:numCache>
                <c:formatCode>0%</c:formatCode>
                <c:ptCount val="5"/>
                <c:pt idx="0">
                  <c:v>0.62000000000000011</c:v>
                </c:pt>
                <c:pt idx="1">
                  <c:v>0.32000000000000006</c:v>
                </c:pt>
                <c:pt idx="2">
                  <c:v>3.0000000000000002E-2</c:v>
                </c:pt>
                <c:pt idx="3">
                  <c:v>1.0000000000000002E-2</c:v>
                </c:pt>
                <c:pt idx="4">
                  <c:v>2.0000000000000004E-2</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2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121275281766256"/>
          <c:y val="0.32755539778839127"/>
          <c:w val="0.57294754515979629"/>
          <c:h val="0.63869562411255976"/>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CCECFF"/>
              </a:solidFill>
              <a:ln>
                <a:solidFill>
                  <a:schemeClr val="tx1"/>
                </a:solidFill>
              </a:ln>
            </c:spPr>
          </c:dPt>
          <c:dPt>
            <c:idx val="2"/>
            <c:spPr>
              <a:solidFill>
                <a:srgbClr val="FFCCCC"/>
              </a:solidFill>
              <a:ln>
                <a:solidFill>
                  <a:schemeClr val="tx1"/>
                </a:solidFill>
              </a:ln>
            </c:spPr>
          </c:dPt>
          <c:dPt>
            <c:idx val="3"/>
            <c:spPr>
              <a:solidFill>
                <a:srgbClr val="FFFF00"/>
              </a:solidFill>
              <a:ln>
                <a:solidFill>
                  <a:schemeClr val="tx1"/>
                </a:solidFill>
              </a:ln>
            </c:spPr>
          </c:dPt>
          <c:dPt>
            <c:idx val="4"/>
            <c:spPr>
              <a:solidFill>
                <a:srgbClr val="00B050"/>
              </a:solidFill>
              <a:ln>
                <a:solidFill>
                  <a:schemeClr val="tx1"/>
                </a:solidFill>
              </a:ln>
            </c:spPr>
          </c:dPt>
          <c:dLbls>
            <c:dLbl>
              <c:idx val="0"/>
              <c:layout>
                <c:manualLayout>
                  <c:x val="5.6190944881889762E-2"/>
                  <c:y val="-4.0055720493954651E-2"/>
                </c:manualLayout>
              </c:layout>
              <c:showVal val="1"/>
              <c:showCatName val="1"/>
              <c:separator>
</c:separator>
            </c:dLbl>
            <c:dLbl>
              <c:idx val="1"/>
              <c:layout>
                <c:manualLayout>
                  <c:x val="7.2136019762235612E-3"/>
                  <c:y val="8.7773761886321564E-2"/>
                </c:manualLayout>
              </c:layout>
              <c:showVal val="1"/>
              <c:showCatName val="1"/>
              <c:separator>
</c:separator>
            </c:dLbl>
            <c:dLbl>
              <c:idx val="2"/>
              <c:layout>
                <c:manualLayout>
                  <c:x val="-6.1164698162729701E-2"/>
                  <c:y val="3.5077019061141954E-2"/>
                </c:manualLayout>
              </c:layout>
              <c:showVal val="1"/>
              <c:showCatName val="1"/>
              <c:separator>
</c:separator>
            </c:dLbl>
            <c:dLbl>
              <c:idx val="3"/>
              <c:layout>
                <c:manualLayout>
                  <c:x val="6.0829473521692143E-2"/>
                  <c:y val="-1.2737834000258165E-2"/>
                </c:manualLayout>
              </c:layout>
              <c:showVal val="1"/>
              <c:showCatName val="1"/>
              <c:separator>
</c:separator>
            </c:dLbl>
            <c:dLbl>
              <c:idx val="4"/>
              <c:layout>
                <c:manualLayout>
                  <c:x val="0.15304365446966192"/>
                  <c:y val="4.1585990275805694E-2"/>
                </c:manualLayout>
              </c:layout>
              <c:showVal val="1"/>
              <c:showCatName val="1"/>
              <c:separator>
</c:separator>
            </c:dLbl>
            <c:dLbl>
              <c:idx val="5"/>
              <c:layout>
                <c:manualLayout>
                  <c:x val="6.3753884212749412E-3"/>
                  <c:y val="-4.5676723445283708E-2"/>
                </c:manualLayout>
              </c:layout>
              <c:showVal val="1"/>
              <c:showCatName val="1"/>
              <c:separator>
</c:separator>
            </c:dLbl>
            <c:dLbl>
              <c:idx val="6"/>
              <c:layout>
                <c:manualLayout>
                  <c:x val="-4.1611307207288742E-2"/>
                  <c:y val="8.9024883629877968E-2"/>
                </c:manualLayout>
              </c:layout>
              <c:showVal val="1"/>
              <c:showCatName val="1"/>
              <c:separator>
</c:separator>
            </c:dLbl>
            <c:showVal val="1"/>
            <c:showCatName val="1"/>
            <c:separator>
</c:separator>
            <c:showLeaderLines val="1"/>
          </c:dLbls>
          <c:cat>
            <c:strRef>
              <c:f>Sheet1!$A$2:$A$6</c:f>
              <c:strCache>
                <c:ptCount val="5"/>
                <c:pt idx="0">
                  <c:v>Very Serious</c:v>
                </c:pt>
                <c:pt idx="1">
                  <c:v>Somewhat Serious</c:v>
                </c:pt>
                <c:pt idx="2">
                  <c:v>Not Very Serious</c:v>
                </c:pt>
                <c:pt idx="3">
                  <c:v>Not at All Serious</c:v>
                </c:pt>
                <c:pt idx="4">
                  <c:v>DK/Ref</c:v>
                </c:pt>
              </c:strCache>
            </c:strRef>
          </c:cat>
          <c:val>
            <c:numRef>
              <c:f>Sheet1!$B$2:$B$6</c:f>
              <c:numCache>
                <c:formatCode>0%</c:formatCode>
                <c:ptCount val="5"/>
                <c:pt idx="0">
                  <c:v>0.79</c:v>
                </c:pt>
                <c:pt idx="1">
                  <c:v>0.18000000000000002</c:v>
                </c:pt>
                <c:pt idx="2">
                  <c:v>1.0000000000000002E-2</c:v>
                </c:pt>
                <c:pt idx="3">
                  <c:v>0</c:v>
                </c:pt>
                <c:pt idx="4">
                  <c:v>2.0000000000000004E-2</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2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4216458236837"/>
          <c:y val="0.21280129942773546"/>
          <c:w val="0.63667303535587494"/>
          <c:h val="0.70973387547868017"/>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Pt>
            <c:idx val="3"/>
            <c:spPr>
              <a:solidFill>
                <a:srgbClr val="FFFF00"/>
              </a:solidFill>
              <a:ln>
                <a:solidFill>
                  <a:schemeClr val="tx1"/>
                </a:solidFill>
              </a:ln>
            </c:spPr>
          </c:dPt>
          <c:dLbls>
            <c:dLbl>
              <c:idx val="0"/>
              <c:layout>
                <c:manualLayout>
                  <c:x val="2.1877026401111638E-2"/>
                  <c:y val="5.5572909943634112E-2"/>
                </c:manualLayout>
              </c:layout>
              <c:showVal val="1"/>
              <c:showCatName val="1"/>
              <c:separator>
</c:separator>
            </c:dLbl>
            <c:dLbl>
              <c:idx val="1"/>
              <c:layout>
                <c:manualLayout>
                  <c:x val="-2.2059016519993833E-2"/>
                  <c:y val="-5.6515640462974893E-2"/>
                </c:manualLayout>
              </c:layout>
              <c:showVal val="1"/>
              <c:showCatName val="1"/>
              <c:separator>
</c:separator>
            </c:dLbl>
            <c:dLbl>
              <c:idx val="2"/>
              <c:layout>
                <c:manualLayout>
                  <c:x val="0"/>
                  <c:y val="9.8999612753323894E-3"/>
                </c:manualLayout>
              </c:layout>
              <c:showVal val="1"/>
              <c:showCatName val="1"/>
              <c:separator>
</c:separator>
            </c:dLbl>
            <c:dLbl>
              <c:idx val="3"/>
              <c:layout>
                <c:manualLayout>
                  <c:x val="7.5535355874633323E-2"/>
                  <c:y val="6.3878490598511268E-3"/>
                </c:manualLayout>
              </c:layout>
              <c:showVal val="1"/>
              <c:showCatName val="1"/>
              <c:separator>
</c:separator>
            </c:dLbl>
            <c:dLbl>
              <c:idx val="4"/>
              <c:layout>
                <c:manualLayout>
                  <c:x val="8.4416203489269717E-2"/>
                  <c:y val="8.7991050299040269E-3"/>
                </c:manualLayout>
              </c:layout>
              <c:showVal val="1"/>
              <c:showCatName val="1"/>
              <c:separator>
</c:separator>
            </c:dLbl>
            <c:dLbl>
              <c:idx val="5"/>
              <c:layout>
                <c:manualLayout>
                  <c:x val="6.3753884212749395E-3"/>
                  <c:y val="-4.5676723445283701E-2"/>
                </c:manualLayout>
              </c:layout>
              <c:showVal val="1"/>
              <c:showCatName val="1"/>
              <c:separator>
</c:separator>
            </c:dLbl>
            <c:dLbl>
              <c:idx val="6"/>
              <c:layout>
                <c:manualLayout>
                  <c:x val="-4.1611307207288742E-2"/>
                  <c:y val="8.9024883629877941E-2"/>
                </c:manualLayout>
              </c:layout>
              <c:showVal val="1"/>
              <c:showCatName val="1"/>
              <c:separator>
</c:separator>
            </c:dLbl>
            <c:showVal val="1"/>
            <c:showCatName val="1"/>
            <c:separator>
</c:separator>
            <c:showLeaderLines val="1"/>
          </c:dLbls>
          <c:cat>
            <c:strRef>
              <c:f>Sheet1!$A$2:$A$5</c:f>
              <c:strCache>
                <c:ptCount val="4"/>
                <c:pt idx="0">
                  <c:v>Too High</c:v>
                </c:pt>
                <c:pt idx="1">
                  <c:v>Too Low</c:v>
                </c:pt>
                <c:pt idx="2">
                  <c:v>About Right</c:v>
                </c:pt>
                <c:pt idx="3">
                  <c:v>DK/Ref</c:v>
                </c:pt>
              </c:strCache>
            </c:strRef>
          </c:cat>
          <c:val>
            <c:numRef>
              <c:f>Sheet1!$B$2:$B$5</c:f>
              <c:numCache>
                <c:formatCode>0%</c:formatCode>
                <c:ptCount val="4"/>
                <c:pt idx="0">
                  <c:v>0.17</c:v>
                </c:pt>
                <c:pt idx="1">
                  <c:v>0.13</c:v>
                </c:pt>
                <c:pt idx="2">
                  <c:v>0.65000000000000013</c:v>
                </c:pt>
                <c:pt idx="3">
                  <c:v>0.05</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2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18009881117802"/>
          <c:y val="0.21280129942773546"/>
          <c:w val="0.63667303535587549"/>
          <c:h val="0.70973387547868061"/>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Pt>
            <c:idx val="3"/>
            <c:spPr>
              <a:solidFill>
                <a:srgbClr val="FFFF00"/>
              </a:solidFill>
              <a:ln>
                <a:solidFill>
                  <a:schemeClr val="tx1"/>
                </a:solidFill>
              </a:ln>
            </c:spPr>
          </c:dPt>
          <c:dLbls>
            <c:dLbl>
              <c:idx val="0"/>
              <c:layout>
                <c:manualLayout>
                  <c:x val="2.1877026401111652E-2"/>
                  <c:y val="5.5572909943634126E-2"/>
                </c:manualLayout>
              </c:layout>
              <c:showVal val="1"/>
              <c:showCatName val="1"/>
              <c:separator>
</c:separator>
            </c:dLbl>
            <c:dLbl>
              <c:idx val="1"/>
              <c:layout>
                <c:manualLayout>
                  <c:x val="-1.9299058205959557E-7"/>
                  <c:y val="5.8238457897680833E-2"/>
                </c:manualLayout>
              </c:layout>
              <c:showVal val="1"/>
              <c:showCatName val="1"/>
              <c:separator>
</c:separator>
            </c:dLbl>
            <c:dLbl>
              <c:idx val="2"/>
              <c:layout>
                <c:manualLayout>
                  <c:x val="4.1776478307858578E-2"/>
                  <c:y val="7.8205757067251844E-2"/>
                </c:manualLayout>
              </c:layout>
              <c:showVal val="1"/>
              <c:showCatName val="1"/>
              <c:separator>
</c:separator>
            </c:dLbl>
            <c:dLbl>
              <c:idx val="3"/>
              <c:layout>
                <c:manualLayout>
                  <c:x val="9.2692218619731342E-2"/>
                  <c:y val="3.6556086226926555E-3"/>
                </c:manualLayout>
              </c:layout>
              <c:showVal val="1"/>
              <c:showCatName val="1"/>
              <c:separator>
</c:separator>
            </c:dLbl>
            <c:dLbl>
              <c:idx val="4"/>
              <c:layout>
                <c:manualLayout>
                  <c:x val="8.4416203489269717E-2"/>
                  <c:y val="8.7991050299040304E-3"/>
                </c:manualLayout>
              </c:layout>
              <c:showVal val="1"/>
              <c:showCatName val="1"/>
              <c:separator>
</c:separator>
            </c:dLbl>
            <c:dLbl>
              <c:idx val="5"/>
              <c:layout>
                <c:manualLayout>
                  <c:x val="6.3753884212749421E-3"/>
                  <c:y val="-4.5676723445283715E-2"/>
                </c:manualLayout>
              </c:layout>
              <c:showVal val="1"/>
              <c:showCatName val="1"/>
              <c:separator>
</c:separator>
            </c:dLbl>
            <c:dLbl>
              <c:idx val="6"/>
              <c:layout>
                <c:manualLayout>
                  <c:x val="-4.1611307207288742E-2"/>
                  <c:y val="8.9024883629877996E-2"/>
                </c:manualLayout>
              </c:layout>
              <c:showVal val="1"/>
              <c:showCatName val="1"/>
              <c:separator>
</c:separator>
            </c:dLbl>
            <c:showVal val="1"/>
            <c:showCatName val="1"/>
            <c:separator>
</c:separator>
            <c:showLeaderLines val="1"/>
          </c:dLbls>
          <c:cat>
            <c:strRef>
              <c:f>Sheet1!$A$2:$A$5</c:f>
              <c:strCache>
                <c:ptCount val="4"/>
                <c:pt idx="0">
                  <c:v>Too High</c:v>
                </c:pt>
                <c:pt idx="1">
                  <c:v>Too Low</c:v>
                </c:pt>
                <c:pt idx="2">
                  <c:v>About Right</c:v>
                </c:pt>
                <c:pt idx="3">
                  <c:v>DK/Ref</c:v>
                </c:pt>
              </c:strCache>
            </c:strRef>
          </c:cat>
          <c:val>
            <c:numRef>
              <c:f>Sheet1!$B$2:$B$5</c:f>
              <c:numCache>
                <c:formatCode>0%</c:formatCode>
                <c:ptCount val="4"/>
                <c:pt idx="0">
                  <c:v>0.22</c:v>
                </c:pt>
                <c:pt idx="1">
                  <c:v>0.18000000000000002</c:v>
                </c:pt>
                <c:pt idx="2">
                  <c:v>0.54</c:v>
                </c:pt>
                <c:pt idx="3">
                  <c:v>6.0000000000000005E-2</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2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69646629537165"/>
          <c:y val="0.29476851254248965"/>
          <c:w val="0.48732235452275791"/>
          <c:h val="0.65508906673551071"/>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Pt>
            <c:idx val="3"/>
            <c:spPr>
              <a:solidFill>
                <a:srgbClr val="7030A0"/>
              </a:solidFill>
              <a:ln>
                <a:solidFill>
                  <a:schemeClr val="tx1"/>
                </a:solidFill>
              </a:ln>
            </c:spPr>
          </c:dPt>
          <c:dPt>
            <c:idx val="4"/>
            <c:spPr>
              <a:solidFill>
                <a:srgbClr val="FFFF00"/>
              </a:solidFill>
              <a:ln>
                <a:solidFill>
                  <a:schemeClr val="tx1"/>
                </a:solidFill>
              </a:ln>
            </c:spPr>
          </c:dPt>
          <c:dLbls>
            <c:dLbl>
              <c:idx val="0"/>
              <c:layout>
                <c:manualLayout>
                  <c:x val="-4.7228730555022018E-2"/>
                  <c:y val="-9.470031410008177E-2"/>
                </c:manualLayout>
              </c:layout>
              <c:showVal val="1"/>
              <c:showCatName val="1"/>
              <c:separator>
</c:separator>
            </c:dLbl>
            <c:dLbl>
              <c:idx val="1"/>
              <c:layout>
                <c:manualLayout>
                  <c:x val="-4.9021537748957867E-3"/>
                  <c:y val="9.0581300288283713E-3"/>
                </c:manualLayout>
              </c:layout>
              <c:showVal val="1"/>
              <c:showCatName val="1"/>
              <c:separator>
</c:separator>
            </c:dLbl>
            <c:dLbl>
              <c:idx val="2"/>
              <c:layout>
                <c:manualLayout>
                  <c:x val="0"/>
                  <c:y val="3.9954606084075556E-2"/>
                </c:manualLayout>
              </c:layout>
              <c:showVal val="1"/>
              <c:showCatName val="1"/>
              <c:separator>
</c:separator>
            </c:dLbl>
            <c:dLbl>
              <c:idx val="3"/>
              <c:layout>
                <c:manualLayout>
                  <c:x val="0.11618574355034889"/>
                  <c:y val="-2.366679574889204E-2"/>
                </c:manualLayout>
              </c:layout>
              <c:showVal val="1"/>
              <c:showCatName val="1"/>
              <c:separator>
</c:separator>
            </c:dLbl>
            <c:dLbl>
              <c:idx val="4"/>
              <c:layout>
                <c:manualLayout>
                  <c:x val="0.13271829588374626"/>
                  <c:y val="-2.1298567187298311E-3"/>
                </c:manualLayout>
              </c:layout>
              <c:showVal val="1"/>
              <c:showCatName val="1"/>
              <c:separator>
</c:separator>
            </c:dLbl>
            <c:dLbl>
              <c:idx val="5"/>
              <c:layout>
                <c:manualLayout>
                  <c:x val="6.3753884212749412E-3"/>
                  <c:y val="-4.5676723445283708E-2"/>
                </c:manualLayout>
              </c:layout>
              <c:showVal val="1"/>
              <c:showCatName val="1"/>
              <c:separator>
</c:separator>
            </c:dLbl>
            <c:dLbl>
              <c:idx val="6"/>
              <c:layout>
                <c:manualLayout>
                  <c:x val="-4.1611307207288742E-2"/>
                  <c:y val="8.9024883629877968E-2"/>
                </c:manualLayout>
              </c:layout>
              <c:showVal val="1"/>
              <c:showCatName val="1"/>
              <c:separator>
</c:separator>
            </c:dLbl>
            <c:showVal val="1"/>
            <c:showCatName val="1"/>
            <c:separator>
</c:separator>
            <c:showLeaderLines val="1"/>
          </c:dLbls>
          <c:cat>
            <c:strRef>
              <c:f>Sheet1!$A$2:$A$6</c:f>
              <c:strCache>
                <c:ptCount val="5"/>
                <c:pt idx="0">
                  <c:v>Cut Spending</c:v>
                </c:pt>
                <c:pt idx="1">
                  <c:v>Raise Your Taxes</c:v>
                </c:pt>
                <c:pt idx="2">
                  <c:v>Both/Primarily Cut Spending</c:v>
                </c:pt>
                <c:pt idx="3">
                  <c:v>Both/Primarily Raise Your Taxes</c:v>
                </c:pt>
                <c:pt idx="4">
                  <c:v>DK/Ref</c:v>
                </c:pt>
              </c:strCache>
            </c:strRef>
          </c:cat>
          <c:val>
            <c:numRef>
              <c:f>Sheet1!$B$2:$B$6</c:f>
              <c:numCache>
                <c:formatCode>0%</c:formatCode>
                <c:ptCount val="5"/>
                <c:pt idx="0">
                  <c:v>0.4</c:v>
                </c:pt>
                <c:pt idx="1">
                  <c:v>0.47000000000000003</c:v>
                </c:pt>
                <c:pt idx="2">
                  <c:v>3.0000000000000002E-2</c:v>
                </c:pt>
                <c:pt idx="3">
                  <c:v>1.0000000000000002E-2</c:v>
                </c:pt>
                <c:pt idx="4">
                  <c:v>9.0000000000000011E-2</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341191344984328"/>
          <c:y val="0.29750075297964812"/>
          <c:w val="0.48732235452275802"/>
          <c:h val="0.65508906673551093"/>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Pt>
            <c:idx val="3"/>
            <c:spPr>
              <a:solidFill>
                <a:srgbClr val="7030A0"/>
              </a:solidFill>
              <a:ln>
                <a:solidFill>
                  <a:schemeClr val="tx1"/>
                </a:solidFill>
              </a:ln>
            </c:spPr>
          </c:dPt>
          <c:dPt>
            <c:idx val="4"/>
            <c:spPr>
              <a:solidFill>
                <a:srgbClr val="FFFF00"/>
              </a:solidFill>
              <a:ln>
                <a:solidFill>
                  <a:schemeClr val="tx1"/>
                </a:solidFill>
              </a:ln>
            </c:spPr>
          </c:dPt>
          <c:dLbls>
            <c:dLbl>
              <c:idx val="0"/>
              <c:layout>
                <c:manualLayout>
                  <c:x val="-4.80763075347289E-4"/>
                  <c:y val="-0.14388064196893419"/>
                </c:manualLayout>
              </c:layout>
              <c:showVal val="1"/>
              <c:showCatName val="1"/>
              <c:separator>
</c:separator>
            </c:dLbl>
            <c:dLbl>
              <c:idx val="1"/>
              <c:layout>
                <c:manualLayout>
                  <c:x val="-4.9021537748957884E-3"/>
                  <c:y val="9.0581300288283765E-3"/>
                </c:manualLayout>
              </c:layout>
              <c:showVal val="1"/>
              <c:showCatName val="1"/>
              <c:separator>
</c:separator>
            </c:dLbl>
            <c:dLbl>
              <c:idx val="2"/>
              <c:layout>
                <c:manualLayout>
                  <c:x val="1.0162601626016227E-2"/>
                  <c:y val="3.1757884772600151E-2"/>
                </c:manualLayout>
              </c:layout>
              <c:showVal val="1"/>
              <c:showCatName val="1"/>
              <c:separator>
</c:separator>
            </c:dLbl>
            <c:dLbl>
              <c:idx val="3"/>
              <c:layout>
                <c:manualLayout>
                  <c:x val="0.11212070289994239"/>
                  <c:y val="-1.0005593563099694E-2"/>
                </c:manualLayout>
              </c:layout>
              <c:showVal val="1"/>
              <c:showCatName val="1"/>
              <c:separator>
</c:separator>
            </c:dLbl>
            <c:dLbl>
              <c:idx val="4"/>
              <c:layout>
                <c:manualLayout>
                  <c:x val="0.13271829588374631"/>
                  <c:y val="-2.1298567187298311E-3"/>
                </c:manualLayout>
              </c:layout>
              <c:showVal val="1"/>
              <c:showCatName val="1"/>
              <c:separator>
</c:separator>
            </c:dLbl>
            <c:dLbl>
              <c:idx val="5"/>
              <c:layout>
                <c:manualLayout>
                  <c:x val="6.3753884212749429E-3"/>
                  <c:y val="-4.5676723445283722E-2"/>
                </c:manualLayout>
              </c:layout>
              <c:showVal val="1"/>
              <c:showCatName val="1"/>
              <c:separator>
</c:separator>
            </c:dLbl>
            <c:dLbl>
              <c:idx val="6"/>
              <c:layout>
                <c:manualLayout>
                  <c:x val="-4.1611307207288742E-2"/>
                  <c:y val="8.9024883629878024E-2"/>
                </c:manualLayout>
              </c:layout>
              <c:showVal val="1"/>
              <c:showCatName val="1"/>
              <c:separator>
</c:separator>
            </c:dLbl>
            <c:showVal val="1"/>
            <c:showCatName val="1"/>
            <c:separator>
</c:separator>
            <c:showLeaderLines val="1"/>
          </c:dLbls>
          <c:cat>
            <c:strRef>
              <c:f>Sheet1!$A$2:$A$6</c:f>
              <c:strCache>
                <c:ptCount val="5"/>
                <c:pt idx="0">
                  <c:v>Cut Spending</c:v>
                </c:pt>
                <c:pt idx="1">
                  <c:v>Raise Your Taxes</c:v>
                </c:pt>
                <c:pt idx="2">
                  <c:v>Both/Primarily Cut Spending</c:v>
                </c:pt>
                <c:pt idx="3">
                  <c:v>Both/Primarily Raise Your Taxes</c:v>
                </c:pt>
                <c:pt idx="4">
                  <c:v>DK/Ref</c:v>
                </c:pt>
              </c:strCache>
            </c:strRef>
          </c:cat>
          <c:val>
            <c:numRef>
              <c:f>Sheet1!$B$2:$B$6</c:f>
              <c:numCache>
                <c:formatCode>0%</c:formatCode>
                <c:ptCount val="5"/>
                <c:pt idx="0">
                  <c:v>0.38000000000000006</c:v>
                </c:pt>
                <c:pt idx="1">
                  <c:v>0.47000000000000003</c:v>
                </c:pt>
                <c:pt idx="2">
                  <c:v>0.05</c:v>
                </c:pt>
                <c:pt idx="3">
                  <c:v>2.0000000000000004E-2</c:v>
                </c:pt>
                <c:pt idx="4">
                  <c:v>9.0000000000000011E-2</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2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3428991984110093"/>
          <c:y val="2.9100529100529092E-2"/>
          <c:w val="0.64058428507247389"/>
          <c:h val="0.8906086739157606"/>
        </c:manualLayout>
      </c:layout>
      <c:barChart>
        <c:barDir val="bar"/>
        <c:grouping val="clustered"/>
        <c:ser>
          <c:idx val="2"/>
          <c:order val="2"/>
          <c:tx>
            <c:strRef>
              <c:f>Sheet1!$B$1</c:f>
              <c:strCache>
                <c:ptCount val="1"/>
                <c:pt idx="0">
                  <c:v>February 2010</c:v>
                </c:pt>
              </c:strCache>
            </c:strRef>
          </c:tx>
          <c:spPr>
            <a:solidFill>
              <a:srgbClr val="0000FF"/>
            </a:solidFill>
            <a:ln>
              <a:solidFill>
                <a:schemeClr val="tx1"/>
              </a:solidFill>
            </a:ln>
          </c:spPr>
          <c:dPt>
            <c:idx val="1"/>
            <c:spPr>
              <a:solidFill>
                <a:srgbClr val="FF0000"/>
              </a:solidFill>
              <a:ln>
                <a:solidFill>
                  <a:schemeClr val="tx1"/>
                </a:solidFill>
              </a:ln>
            </c:spPr>
          </c:dPt>
          <c:dPt>
            <c:idx val="3"/>
            <c:spPr>
              <a:solidFill>
                <a:srgbClr val="FF0000"/>
              </a:solidFill>
              <a:ln>
                <a:solidFill>
                  <a:schemeClr val="tx1"/>
                </a:solidFill>
              </a:ln>
            </c:spPr>
          </c:dPt>
          <c:dPt>
            <c:idx val="5"/>
            <c:spPr>
              <a:solidFill>
                <a:srgbClr val="FF0000"/>
              </a:solidFill>
              <a:ln>
                <a:solidFill>
                  <a:schemeClr val="tx1"/>
                </a:solidFill>
              </a:ln>
            </c:spPr>
          </c:dPt>
          <c:dPt>
            <c:idx val="7"/>
            <c:spPr>
              <a:solidFill>
                <a:srgbClr val="FF0000"/>
              </a:solidFill>
              <a:ln>
                <a:solidFill>
                  <a:schemeClr val="tx1"/>
                </a:solidFill>
              </a:ln>
            </c:spPr>
          </c:dPt>
          <c:dPt>
            <c:idx val="9"/>
            <c:spPr>
              <a:solidFill>
                <a:srgbClr val="FF0000"/>
              </a:solidFill>
              <a:ln>
                <a:solidFill>
                  <a:schemeClr val="tx1"/>
                </a:solidFill>
              </a:ln>
            </c:spPr>
          </c:dPt>
          <c:dPt>
            <c:idx val="11"/>
            <c:spPr>
              <a:solidFill>
                <a:srgbClr val="FF0000"/>
              </a:solidFill>
              <a:ln>
                <a:solidFill>
                  <a:schemeClr val="tx1"/>
                </a:solidFill>
              </a:ln>
            </c:spPr>
          </c:dPt>
          <c:dPt>
            <c:idx val="13"/>
            <c:spPr>
              <a:solidFill>
                <a:srgbClr val="FF0000"/>
              </a:solidFill>
              <a:ln>
                <a:solidFill>
                  <a:schemeClr val="tx1"/>
                </a:solidFill>
              </a:ln>
            </c:spPr>
          </c:dPt>
          <c:cat>
            <c:strRef>
              <c:f>Sheet1!$A$2:$A$15</c:f>
              <c:strCache>
                <c:ptCount val="13"/>
                <c:pt idx="0">
                  <c:v>Everyone </c:v>
                </c:pt>
                <c:pt idx="2">
                  <c:v>Casinos</c:v>
                </c:pt>
                <c:pt idx="4">
                  <c:v>The Rich</c:v>
                </c:pt>
                <c:pt idx="6">
                  <c:v>Mining Companies</c:v>
                </c:pt>
                <c:pt idx="8">
                  <c:v>Large Businesses</c:v>
                </c:pt>
                <c:pt idx="10">
                  <c:v>The Middle Class</c:v>
                </c:pt>
                <c:pt idx="12">
                  <c:v>Small Businesses</c:v>
                </c:pt>
              </c:strCache>
            </c:strRef>
          </c:cat>
          <c:val>
            <c:numRef>
              <c:f>Sheet1!$B$2:$B$15</c:f>
              <c:numCache>
                <c:formatCode>0%</c:formatCode>
                <c:ptCount val="14"/>
                <c:pt idx="0">
                  <c:v>0.61</c:v>
                </c:pt>
                <c:pt idx="1">
                  <c:v>0.53</c:v>
                </c:pt>
                <c:pt idx="2">
                  <c:v>0.17</c:v>
                </c:pt>
                <c:pt idx="3">
                  <c:v>0.23</c:v>
                </c:pt>
                <c:pt idx="4">
                  <c:v>0.16</c:v>
                </c:pt>
                <c:pt idx="5">
                  <c:v>0.18</c:v>
                </c:pt>
                <c:pt idx="6">
                  <c:v>0.12</c:v>
                </c:pt>
                <c:pt idx="7">
                  <c:v>0.13</c:v>
                </c:pt>
                <c:pt idx="8">
                  <c:v>0.09</c:v>
                </c:pt>
                <c:pt idx="9">
                  <c:v>0.06</c:v>
                </c:pt>
                <c:pt idx="10">
                  <c:v>0.04</c:v>
                </c:pt>
                <c:pt idx="11">
                  <c:v>0.03</c:v>
                </c:pt>
                <c:pt idx="12">
                  <c:v>0.01</c:v>
                </c:pt>
                <c:pt idx="13">
                  <c:v>0.02</c:v>
                </c:pt>
              </c:numCache>
            </c:numRef>
          </c:val>
        </c:ser>
        <c:ser>
          <c:idx val="3"/>
          <c:order val="3"/>
          <c:tx>
            <c:strRef>
              <c:f>Sheet1!$C$1</c:f>
              <c:strCache>
                <c:ptCount val="1"/>
                <c:pt idx="0">
                  <c:v>May 2009</c:v>
                </c:pt>
              </c:strCache>
            </c:strRef>
          </c:tx>
          <c:spPr>
            <a:solidFill>
              <a:srgbClr val="FF0000"/>
            </a:solidFill>
            <a:ln>
              <a:solidFill>
                <a:schemeClr val="tx1"/>
              </a:solidFill>
            </a:ln>
          </c:spPr>
          <c:cat>
            <c:strRef>
              <c:f>Sheet1!$A$2:$A$15</c:f>
              <c:strCache>
                <c:ptCount val="13"/>
                <c:pt idx="0">
                  <c:v>Everyone </c:v>
                </c:pt>
                <c:pt idx="2">
                  <c:v>Casinos</c:v>
                </c:pt>
                <c:pt idx="4">
                  <c:v>The Rich</c:v>
                </c:pt>
                <c:pt idx="6">
                  <c:v>Mining Companies</c:v>
                </c:pt>
                <c:pt idx="8">
                  <c:v>Large Businesses</c:v>
                </c:pt>
                <c:pt idx="10">
                  <c:v>The Middle Class</c:v>
                </c:pt>
                <c:pt idx="12">
                  <c:v>Small Businesses</c:v>
                </c:pt>
              </c:strCache>
            </c:strRef>
          </c:cat>
          <c:val>
            <c:numRef>
              <c:f>Sheet1!$C$2:$C$15</c:f>
              <c:numCache>
                <c:formatCode>0%</c:formatCode>
                <c:ptCount val="14"/>
              </c:numCache>
            </c:numRef>
          </c:val>
        </c:ser>
        <c:ser>
          <c:idx val="0"/>
          <c:order val="0"/>
          <c:tx>
            <c:strRef>
              <c:f>Sheet1!$B$1</c:f>
              <c:strCache>
                <c:ptCount val="1"/>
                <c:pt idx="0">
                  <c:v>February 2010</c:v>
                </c:pt>
              </c:strCache>
            </c:strRef>
          </c:tx>
          <c:spPr>
            <a:solidFill>
              <a:srgbClr val="0000FF"/>
            </a:solidFill>
            <a:ln>
              <a:solidFill>
                <a:schemeClr val="tx1"/>
              </a:solidFill>
            </a:ln>
          </c:spPr>
          <c:dPt>
            <c:idx val="1"/>
            <c:spPr>
              <a:solidFill>
                <a:srgbClr val="FF0000"/>
              </a:solidFill>
              <a:ln>
                <a:solidFill>
                  <a:schemeClr val="tx1"/>
                </a:solidFill>
              </a:ln>
            </c:spPr>
          </c:dPt>
          <c:dPt>
            <c:idx val="3"/>
            <c:spPr>
              <a:solidFill>
                <a:srgbClr val="FF0000"/>
              </a:solidFill>
              <a:ln>
                <a:solidFill>
                  <a:schemeClr val="tx1"/>
                </a:solidFill>
              </a:ln>
            </c:spPr>
          </c:dPt>
          <c:dPt>
            <c:idx val="5"/>
            <c:spPr>
              <a:solidFill>
                <a:srgbClr val="FF0000"/>
              </a:solidFill>
              <a:ln>
                <a:solidFill>
                  <a:schemeClr val="tx1"/>
                </a:solidFill>
              </a:ln>
            </c:spPr>
          </c:dPt>
          <c:dPt>
            <c:idx val="7"/>
            <c:spPr>
              <a:solidFill>
                <a:srgbClr val="FF0000"/>
              </a:solidFill>
              <a:ln>
                <a:solidFill>
                  <a:schemeClr val="tx1"/>
                </a:solidFill>
              </a:ln>
            </c:spPr>
          </c:dPt>
          <c:dPt>
            <c:idx val="9"/>
            <c:spPr>
              <a:solidFill>
                <a:srgbClr val="FF0000"/>
              </a:solidFill>
              <a:ln>
                <a:solidFill>
                  <a:schemeClr val="tx1"/>
                </a:solidFill>
              </a:ln>
            </c:spPr>
          </c:dPt>
          <c:dPt>
            <c:idx val="11"/>
            <c:spPr>
              <a:solidFill>
                <a:srgbClr val="FF0000"/>
              </a:solidFill>
              <a:ln>
                <a:solidFill>
                  <a:schemeClr val="tx1"/>
                </a:solidFill>
              </a:ln>
            </c:spPr>
          </c:dPt>
          <c:dPt>
            <c:idx val="13"/>
            <c:spPr>
              <a:solidFill>
                <a:srgbClr val="FF0000"/>
              </a:solidFill>
              <a:ln>
                <a:solidFill>
                  <a:schemeClr val="tx1"/>
                </a:solidFill>
              </a:ln>
            </c:spPr>
          </c:dPt>
          <c:cat>
            <c:strRef>
              <c:f>Sheet1!$A$2:$A$15</c:f>
              <c:strCache>
                <c:ptCount val="13"/>
                <c:pt idx="0">
                  <c:v>Everyone </c:v>
                </c:pt>
                <c:pt idx="2">
                  <c:v>Casinos</c:v>
                </c:pt>
                <c:pt idx="4">
                  <c:v>The Rich</c:v>
                </c:pt>
                <c:pt idx="6">
                  <c:v>Mining Companies</c:v>
                </c:pt>
                <c:pt idx="8">
                  <c:v>Large Businesses</c:v>
                </c:pt>
                <c:pt idx="10">
                  <c:v>The Middle Class</c:v>
                </c:pt>
                <c:pt idx="12">
                  <c:v>Small Businesses</c:v>
                </c:pt>
              </c:strCache>
            </c:strRef>
          </c:cat>
          <c:val>
            <c:numRef>
              <c:f>Sheet1!$B$2:$B$15</c:f>
              <c:numCache>
                <c:formatCode>0%</c:formatCode>
                <c:ptCount val="14"/>
                <c:pt idx="0">
                  <c:v>0.61</c:v>
                </c:pt>
                <c:pt idx="1">
                  <c:v>0.53</c:v>
                </c:pt>
                <c:pt idx="2">
                  <c:v>0.17</c:v>
                </c:pt>
                <c:pt idx="3">
                  <c:v>0.23</c:v>
                </c:pt>
                <c:pt idx="4">
                  <c:v>0.16</c:v>
                </c:pt>
                <c:pt idx="5">
                  <c:v>0.18</c:v>
                </c:pt>
                <c:pt idx="6">
                  <c:v>0.12</c:v>
                </c:pt>
                <c:pt idx="7">
                  <c:v>0.13</c:v>
                </c:pt>
                <c:pt idx="8">
                  <c:v>0.09</c:v>
                </c:pt>
                <c:pt idx="9">
                  <c:v>0.06</c:v>
                </c:pt>
                <c:pt idx="10">
                  <c:v>0.04</c:v>
                </c:pt>
                <c:pt idx="11">
                  <c:v>0.03</c:v>
                </c:pt>
                <c:pt idx="12">
                  <c:v>0.01</c:v>
                </c:pt>
                <c:pt idx="13">
                  <c:v>0.02</c:v>
                </c:pt>
              </c:numCache>
            </c:numRef>
          </c:val>
        </c:ser>
        <c:ser>
          <c:idx val="1"/>
          <c:order val="1"/>
          <c:tx>
            <c:strRef>
              <c:f>Sheet1!$C$1</c:f>
              <c:strCache>
                <c:ptCount val="1"/>
                <c:pt idx="0">
                  <c:v>May 2009</c:v>
                </c:pt>
              </c:strCache>
            </c:strRef>
          </c:tx>
          <c:spPr>
            <a:solidFill>
              <a:srgbClr val="FF0000"/>
            </a:solidFill>
            <a:ln>
              <a:solidFill>
                <a:schemeClr val="tx1"/>
              </a:solidFill>
            </a:ln>
          </c:spPr>
          <c:cat>
            <c:strRef>
              <c:f>Sheet1!$A$2:$A$15</c:f>
              <c:strCache>
                <c:ptCount val="13"/>
                <c:pt idx="0">
                  <c:v>Everyone </c:v>
                </c:pt>
                <c:pt idx="2">
                  <c:v>Casinos</c:v>
                </c:pt>
                <c:pt idx="4">
                  <c:v>The Rich</c:v>
                </c:pt>
                <c:pt idx="6">
                  <c:v>Mining Companies</c:v>
                </c:pt>
                <c:pt idx="8">
                  <c:v>Large Businesses</c:v>
                </c:pt>
                <c:pt idx="10">
                  <c:v>The Middle Class</c:v>
                </c:pt>
                <c:pt idx="12">
                  <c:v>Small Businesses</c:v>
                </c:pt>
              </c:strCache>
            </c:strRef>
          </c:cat>
          <c:val>
            <c:numRef>
              <c:f>Sheet1!$C$2:$C$15</c:f>
              <c:numCache>
                <c:formatCode>0%</c:formatCode>
                <c:ptCount val="14"/>
              </c:numCache>
            </c:numRef>
          </c:val>
        </c:ser>
        <c:dLbls>
          <c:showVal val="1"/>
        </c:dLbls>
        <c:gapWidth val="0"/>
        <c:overlap val="100"/>
        <c:axId val="80598144"/>
        <c:axId val="80752000"/>
      </c:barChart>
      <c:catAx>
        <c:axId val="80598144"/>
        <c:scaling>
          <c:orientation val="maxMin"/>
        </c:scaling>
        <c:delete val="1"/>
        <c:axPos val="l"/>
        <c:numFmt formatCode="General" sourceLinked="1"/>
        <c:majorTickMark val="none"/>
        <c:tickLblPos val="none"/>
        <c:crossAx val="80752000"/>
        <c:crosses val="autoZero"/>
        <c:auto val="1"/>
        <c:lblAlgn val="ctr"/>
        <c:lblOffset val="100"/>
        <c:tickMarkSkip val="1"/>
      </c:catAx>
      <c:valAx>
        <c:axId val="80752000"/>
        <c:scaling>
          <c:orientation val="minMax"/>
        </c:scaling>
        <c:delete val="1"/>
        <c:axPos val="t"/>
        <c:numFmt formatCode="0%" sourceLinked="1"/>
        <c:majorTickMark val="none"/>
        <c:tickLblPos val="none"/>
        <c:crossAx val="80598144"/>
        <c:crosses val="autoZero"/>
        <c:crossBetween val="between"/>
      </c:valAx>
    </c:plotArea>
    <c:legend>
      <c:legendPos val="b"/>
      <c:layout>
        <c:manualLayout>
          <c:xMode val="edge"/>
          <c:yMode val="edge"/>
          <c:x val="0.27337317632593222"/>
          <c:y val="0.93293671624380281"/>
          <c:w val="0.31511539098153285"/>
          <c:h val="5.648127317418656E-2"/>
        </c:manualLayout>
      </c:layout>
      <c:spPr>
        <a:ln>
          <a:solidFill>
            <a:schemeClr val="tx1"/>
          </a:solidFill>
        </a:ln>
      </c:spPr>
    </c:legend>
    <c:plotVisOnly val="1"/>
  </c:chart>
  <c:txPr>
    <a:bodyPr/>
    <a:lstStyle/>
    <a:p>
      <a:pPr>
        <a:defRPr sz="1400" b="1">
          <a:latin typeface="Times New Roman" pitchFamily="18" charset="0"/>
          <a:cs typeface="Times New Roman" pitchFamily="18" charset="0"/>
        </a:defRPr>
      </a:pPr>
      <a:endParaRPr lang="en-US"/>
    </a:p>
  </c:txPr>
  <c:externalData r:id="rId1"/>
  <c:userShapes r:id="rId2"/>
</c:chartSpace>
</file>

<file path=ppt/charts/chart2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Sheet1!$B$1</c:f>
              <c:strCache>
                <c:ptCount val="1"/>
                <c:pt idx="0">
                  <c:v>Temporary</c:v>
                </c:pt>
              </c:strCache>
            </c:strRef>
          </c:tx>
          <c:spPr>
            <a:solidFill>
              <a:srgbClr val="0000FF"/>
            </a:solidFill>
            <a:ln>
              <a:solidFill>
                <a:schemeClr val="tx1"/>
              </a:solidFill>
            </a:ln>
          </c:spPr>
          <c:dLbls>
            <c:txPr>
              <a:bodyPr/>
              <a:lstStyle/>
              <a:p>
                <a:pPr>
                  <a:defRPr sz="1400" b="1">
                    <a:latin typeface="Times New Roman" pitchFamily="18" charset="0"/>
                    <a:cs typeface="Times New Roman" pitchFamily="18" charset="0"/>
                  </a:defRPr>
                </a:pPr>
                <a:endParaRPr lang="en-US"/>
              </a:p>
            </c:txPr>
            <c:showVal val="1"/>
          </c:dLbls>
          <c:cat>
            <c:strRef>
              <c:f>Sheet1!$A$2</c:f>
              <c:strCache>
                <c:ptCount val="1"/>
                <c:pt idx="0">
                  <c:v>Everyone </c:v>
                </c:pt>
              </c:strCache>
            </c:strRef>
          </c:cat>
          <c:val>
            <c:numRef>
              <c:f>Sheet1!$B$2</c:f>
              <c:numCache>
                <c:formatCode>0%</c:formatCode>
                <c:ptCount val="1"/>
                <c:pt idx="0">
                  <c:v>0.83000000000000007</c:v>
                </c:pt>
              </c:numCache>
            </c:numRef>
          </c:val>
        </c:ser>
        <c:ser>
          <c:idx val="1"/>
          <c:order val="1"/>
          <c:tx>
            <c:strRef>
              <c:f>Sheet1!$C$1</c:f>
              <c:strCache>
                <c:ptCount val="1"/>
                <c:pt idx="0">
                  <c:v>Permanent</c:v>
                </c:pt>
              </c:strCache>
            </c:strRef>
          </c:tx>
          <c:spPr>
            <a:solidFill>
              <a:srgbClr val="FF0000"/>
            </a:solidFill>
            <a:ln>
              <a:solidFill>
                <a:srgbClr val="000000"/>
              </a:solidFill>
            </a:ln>
          </c:spPr>
          <c:dLbls>
            <c:txPr>
              <a:bodyPr/>
              <a:lstStyle/>
              <a:p>
                <a:pPr>
                  <a:defRPr sz="1400" b="1">
                    <a:latin typeface="Times New Roman" pitchFamily="18" charset="0"/>
                    <a:cs typeface="Times New Roman" pitchFamily="18" charset="0"/>
                  </a:defRPr>
                </a:pPr>
                <a:endParaRPr lang="en-US"/>
              </a:p>
            </c:txPr>
            <c:showVal val="1"/>
          </c:dLbls>
          <c:cat>
            <c:strRef>
              <c:f>Sheet1!$A$2</c:f>
              <c:strCache>
                <c:ptCount val="1"/>
                <c:pt idx="0">
                  <c:v>Everyone </c:v>
                </c:pt>
              </c:strCache>
            </c:strRef>
          </c:cat>
          <c:val>
            <c:numRef>
              <c:f>Sheet1!$C$2</c:f>
              <c:numCache>
                <c:formatCode>0%</c:formatCode>
                <c:ptCount val="1"/>
                <c:pt idx="0">
                  <c:v>0.13</c:v>
                </c:pt>
              </c:numCache>
            </c:numRef>
          </c:val>
        </c:ser>
        <c:dLbls>
          <c:showVal val="1"/>
        </c:dLbls>
        <c:gapWidth val="75"/>
        <c:axId val="87814144"/>
        <c:axId val="87815680"/>
      </c:barChart>
      <c:catAx>
        <c:axId val="87814144"/>
        <c:scaling>
          <c:orientation val="minMax"/>
        </c:scaling>
        <c:delete val="1"/>
        <c:axPos val="b"/>
        <c:majorTickMark val="none"/>
        <c:tickLblPos val="none"/>
        <c:crossAx val="87815680"/>
        <c:crosses val="autoZero"/>
        <c:auto val="1"/>
        <c:lblAlgn val="ctr"/>
        <c:lblOffset val="1"/>
      </c:catAx>
      <c:valAx>
        <c:axId val="87815680"/>
        <c:scaling>
          <c:orientation val="minMax"/>
        </c:scaling>
        <c:delete val="1"/>
        <c:axPos val="l"/>
        <c:numFmt formatCode="0%" sourceLinked="1"/>
        <c:majorTickMark val="none"/>
        <c:tickLblPos val="none"/>
        <c:crossAx val="87814144"/>
        <c:crosses val="autoZero"/>
        <c:crossBetween val="between"/>
      </c:valAx>
    </c:plotArea>
    <c:plotVisOnly val="1"/>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
          <c:y val="5.6249999999999994E-2"/>
          <c:w val="1"/>
          <c:h val="0.73041683070866137"/>
        </c:manualLayout>
      </c:layout>
      <c:barChart>
        <c:barDir val="col"/>
        <c:grouping val="clustered"/>
        <c:ser>
          <c:idx val="0"/>
          <c:order val="0"/>
          <c:tx>
            <c:strRef>
              <c:f>Sheet1!$B$1</c:f>
              <c:strCache>
                <c:ptCount val="1"/>
                <c:pt idx="0">
                  <c:v>Republican Candidate</c:v>
                </c:pt>
              </c:strCache>
            </c:strRef>
          </c:tx>
          <c:spPr>
            <a:solidFill>
              <a:srgbClr val="0000FF"/>
            </a:solidFill>
            <a:ln>
              <a:solidFill>
                <a:schemeClr val="tx1"/>
              </a:solidFill>
            </a:ln>
          </c:spPr>
          <c:dLbls>
            <c:txPr>
              <a:bodyPr/>
              <a:lstStyle/>
              <a:p>
                <a:pPr>
                  <a:defRPr sz="1400" b="1">
                    <a:latin typeface="Times New Roman" pitchFamily="18" charset="0"/>
                    <a:cs typeface="Times New Roman" pitchFamily="18" charset="0"/>
                  </a:defRPr>
                </a:pPr>
                <a:endParaRPr lang="en-US"/>
              </a:p>
            </c:txPr>
            <c:dLblPos val="outEnd"/>
            <c:showVal val="1"/>
          </c:dLbls>
          <c:cat>
            <c:strRef>
              <c:f>Sheet1!$A$2:$A$6</c:f>
              <c:strCache>
                <c:ptCount val="5"/>
                <c:pt idx="0">
                  <c:v>Men 18-49                                                                     (21%)</c:v>
                </c:pt>
                <c:pt idx="1">
                  <c:v>Men 50+                                                                    (26%)</c:v>
                </c:pt>
                <c:pt idx="2">
                  <c:v>Women 18-49                                                                 (27%)</c:v>
                </c:pt>
                <c:pt idx="3">
                  <c:v>Women 50+                                                                                 (24%)</c:v>
                </c:pt>
                <c:pt idx="4">
                  <c:v>65+                                                                                (21%)</c:v>
                </c:pt>
              </c:strCache>
            </c:strRef>
          </c:cat>
          <c:val>
            <c:numRef>
              <c:f>Sheet1!$B$2:$B$6</c:f>
              <c:numCache>
                <c:formatCode>0%</c:formatCode>
                <c:ptCount val="5"/>
                <c:pt idx="0">
                  <c:v>0.39000000000000007</c:v>
                </c:pt>
                <c:pt idx="1">
                  <c:v>0.4</c:v>
                </c:pt>
                <c:pt idx="2">
                  <c:v>0.26</c:v>
                </c:pt>
                <c:pt idx="3">
                  <c:v>0.36000000000000004</c:v>
                </c:pt>
                <c:pt idx="4">
                  <c:v>0.31000000000000005</c:v>
                </c:pt>
              </c:numCache>
            </c:numRef>
          </c:val>
        </c:ser>
        <c:ser>
          <c:idx val="1"/>
          <c:order val="1"/>
          <c:tx>
            <c:strRef>
              <c:f>Sheet1!$C$1</c:f>
              <c:strCache>
                <c:ptCount val="1"/>
                <c:pt idx="0">
                  <c:v>Democratic Candidate</c:v>
                </c:pt>
              </c:strCache>
            </c:strRef>
          </c:tx>
          <c:spPr>
            <a:solidFill>
              <a:srgbClr val="FF0000"/>
            </a:solidFill>
            <a:ln>
              <a:solidFill>
                <a:schemeClr val="tx1"/>
              </a:solidFill>
            </a:ln>
          </c:spPr>
          <c:dLbls>
            <c:txPr>
              <a:bodyPr/>
              <a:lstStyle/>
              <a:p>
                <a:pPr>
                  <a:defRPr sz="1400" b="1">
                    <a:latin typeface="Times New Roman" pitchFamily="18" charset="0"/>
                    <a:cs typeface="Times New Roman" pitchFamily="18" charset="0"/>
                  </a:defRPr>
                </a:pPr>
                <a:endParaRPr lang="en-US"/>
              </a:p>
            </c:txPr>
            <c:dLblPos val="outEnd"/>
            <c:showVal val="1"/>
          </c:dLbls>
          <c:cat>
            <c:strRef>
              <c:f>Sheet1!$A$2:$A$6</c:f>
              <c:strCache>
                <c:ptCount val="5"/>
                <c:pt idx="0">
                  <c:v>Men 18-49                                                                     (21%)</c:v>
                </c:pt>
                <c:pt idx="1">
                  <c:v>Men 50+                                                                    (26%)</c:v>
                </c:pt>
                <c:pt idx="2">
                  <c:v>Women 18-49                                                                 (27%)</c:v>
                </c:pt>
                <c:pt idx="3">
                  <c:v>Women 50+                                                                                 (24%)</c:v>
                </c:pt>
                <c:pt idx="4">
                  <c:v>65+                                                                                (21%)</c:v>
                </c:pt>
              </c:strCache>
            </c:strRef>
          </c:cat>
          <c:val>
            <c:numRef>
              <c:f>Sheet1!$C$2:$C$6</c:f>
              <c:numCache>
                <c:formatCode>0%</c:formatCode>
                <c:ptCount val="5"/>
                <c:pt idx="0">
                  <c:v>0.2</c:v>
                </c:pt>
                <c:pt idx="1">
                  <c:v>0.21000000000000002</c:v>
                </c:pt>
                <c:pt idx="2">
                  <c:v>0.35000000000000003</c:v>
                </c:pt>
                <c:pt idx="3">
                  <c:v>0.34</c:v>
                </c:pt>
                <c:pt idx="4">
                  <c:v>0.29000000000000004</c:v>
                </c:pt>
              </c:numCache>
            </c:numRef>
          </c:val>
        </c:ser>
        <c:dLbls>
          <c:showVal val="1"/>
        </c:dLbls>
        <c:gapWidth val="75"/>
        <c:axId val="74107136"/>
        <c:axId val="72683520"/>
      </c:barChart>
      <c:catAx>
        <c:axId val="74107136"/>
        <c:scaling>
          <c:orientation val="minMax"/>
        </c:scaling>
        <c:axPos val="b"/>
        <c:majorTickMark val="none"/>
        <c:tickLblPos val="nextTo"/>
        <c:spPr>
          <a:ln>
            <a:noFill/>
          </a:ln>
        </c:spPr>
        <c:txPr>
          <a:bodyPr/>
          <a:lstStyle/>
          <a:p>
            <a:pPr>
              <a:defRPr sz="1400" b="1" i="0">
                <a:latin typeface="Times New Roman" pitchFamily="18" charset="0"/>
                <a:cs typeface="Times New Roman" pitchFamily="18" charset="0"/>
              </a:defRPr>
            </a:pPr>
            <a:endParaRPr lang="en-US"/>
          </a:p>
        </c:txPr>
        <c:crossAx val="72683520"/>
        <c:crosses val="autoZero"/>
        <c:auto val="1"/>
        <c:lblAlgn val="ctr"/>
        <c:lblOffset val="100"/>
      </c:catAx>
      <c:valAx>
        <c:axId val="72683520"/>
        <c:scaling>
          <c:orientation val="minMax"/>
        </c:scaling>
        <c:delete val="1"/>
        <c:axPos val="l"/>
        <c:numFmt formatCode="0%" sourceLinked="1"/>
        <c:majorTickMark val="none"/>
        <c:tickLblPos val="none"/>
        <c:crossAx val="74107136"/>
        <c:crosses val="autoZero"/>
        <c:crossBetween val="between"/>
      </c:valAx>
    </c:plotArea>
    <c:legend>
      <c:legendPos val="b"/>
      <c:layout>
        <c:manualLayout>
          <c:xMode val="edge"/>
          <c:yMode val="edge"/>
          <c:x val="6.9552284225341432E-2"/>
          <c:y val="0.93640649606299209"/>
          <c:w val="0.86089543154931747"/>
          <c:h val="4.4843503937007888E-2"/>
        </c:manualLayout>
      </c:layout>
      <c:spPr>
        <a:ln>
          <a:solidFill>
            <a:schemeClr val="tx1"/>
          </a:solidFill>
        </a:ln>
      </c:spPr>
      <c:txPr>
        <a:bodyPr/>
        <a:lstStyle/>
        <a:p>
          <a:pPr>
            <a:defRPr sz="1400" b="1">
              <a:latin typeface="Times New Roman" pitchFamily="18" charset="0"/>
              <a:cs typeface="Times New Roman" pitchFamily="18" charset="0"/>
            </a:defRPr>
          </a:pPr>
          <a:endParaRPr lang="en-US"/>
        </a:p>
      </c:txPr>
    </c:legend>
    <c:plotVisOnly val="1"/>
  </c:chart>
  <c:txPr>
    <a:bodyPr/>
    <a:lstStyle/>
    <a:p>
      <a:pPr>
        <a:defRPr sz="1800"/>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277777777777779E-2"/>
          <c:y val="0"/>
          <c:w val="0.96944444444444455"/>
          <c:h val="0.7443338582677167"/>
        </c:manualLayout>
      </c:layout>
      <c:barChart>
        <c:barDir val="col"/>
        <c:grouping val="clustered"/>
        <c:ser>
          <c:idx val="0"/>
          <c:order val="0"/>
          <c:tx>
            <c:strRef>
              <c:f>Sheet1!$B$1</c:f>
              <c:strCache>
                <c:ptCount val="1"/>
                <c:pt idx="0">
                  <c:v>Temporary</c:v>
                </c:pt>
              </c:strCache>
            </c:strRef>
          </c:tx>
          <c:spPr>
            <a:solidFill>
              <a:srgbClr val="0000FF"/>
            </a:solidFill>
            <a:ln>
              <a:solidFill>
                <a:schemeClr val="tx1"/>
              </a:solidFill>
            </a:ln>
          </c:spPr>
          <c:dLbls>
            <c:txPr>
              <a:bodyPr/>
              <a:lstStyle/>
              <a:p>
                <a:pPr>
                  <a:defRPr sz="1400" b="1">
                    <a:latin typeface="Times New Roman" pitchFamily="18" charset="0"/>
                    <a:cs typeface="Times New Roman" pitchFamily="18" charset="0"/>
                  </a:defRPr>
                </a:pPr>
                <a:endParaRPr lang="en-US"/>
              </a:p>
            </c:txPr>
            <c:showVal val="1"/>
          </c:dLbls>
          <c:cat>
            <c:strRef>
              <c:f>Sheet1!$A$2</c:f>
              <c:strCache>
                <c:ptCount val="1"/>
                <c:pt idx="0">
                  <c:v>Everyone </c:v>
                </c:pt>
              </c:strCache>
            </c:strRef>
          </c:cat>
          <c:val>
            <c:numRef>
              <c:f>Sheet1!$B$2</c:f>
              <c:numCache>
                <c:formatCode>0%</c:formatCode>
                <c:ptCount val="1"/>
                <c:pt idx="0">
                  <c:v>0.79</c:v>
                </c:pt>
              </c:numCache>
            </c:numRef>
          </c:val>
        </c:ser>
        <c:ser>
          <c:idx val="1"/>
          <c:order val="1"/>
          <c:tx>
            <c:strRef>
              <c:f>Sheet1!$C$1</c:f>
              <c:strCache>
                <c:ptCount val="1"/>
                <c:pt idx="0">
                  <c:v>Permanent</c:v>
                </c:pt>
              </c:strCache>
            </c:strRef>
          </c:tx>
          <c:spPr>
            <a:solidFill>
              <a:srgbClr val="FF0000"/>
            </a:solidFill>
            <a:ln>
              <a:solidFill>
                <a:srgbClr val="000000"/>
              </a:solidFill>
            </a:ln>
          </c:spPr>
          <c:dLbls>
            <c:txPr>
              <a:bodyPr/>
              <a:lstStyle/>
              <a:p>
                <a:pPr>
                  <a:defRPr sz="1400" b="1">
                    <a:latin typeface="Times New Roman" pitchFamily="18" charset="0"/>
                    <a:cs typeface="Times New Roman" pitchFamily="18" charset="0"/>
                  </a:defRPr>
                </a:pPr>
                <a:endParaRPr lang="en-US"/>
              </a:p>
            </c:txPr>
            <c:showVal val="1"/>
          </c:dLbls>
          <c:cat>
            <c:strRef>
              <c:f>Sheet1!$A$2</c:f>
              <c:strCache>
                <c:ptCount val="1"/>
                <c:pt idx="0">
                  <c:v>Everyone </c:v>
                </c:pt>
              </c:strCache>
            </c:strRef>
          </c:cat>
          <c:val>
            <c:numRef>
              <c:f>Sheet1!$C$2</c:f>
              <c:numCache>
                <c:formatCode>0%</c:formatCode>
                <c:ptCount val="1"/>
                <c:pt idx="0">
                  <c:v>0.15000000000000002</c:v>
                </c:pt>
              </c:numCache>
            </c:numRef>
          </c:val>
        </c:ser>
        <c:dLbls>
          <c:showVal val="1"/>
        </c:dLbls>
        <c:gapWidth val="75"/>
        <c:axId val="87664512"/>
        <c:axId val="87666048"/>
      </c:barChart>
      <c:catAx>
        <c:axId val="87664512"/>
        <c:scaling>
          <c:orientation val="minMax"/>
        </c:scaling>
        <c:delete val="1"/>
        <c:axPos val="b"/>
        <c:numFmt formatCode="General" sourceLinked="1"/>
        <c:majorTickMark val="none"/>
        <c:tickLblPos val="none"/>
        <c:crossAx val="87666048"/>
        <c:crosses val="autoZero"/>
        <c:auto val="1"/>
        <c:lblAlgn val="ctr"/>
        <c:lblOffset val="1"/>
      </c:catAx>
      <c:valAx>
        <c:axId val="87666048"/>
        <c:scaling>
          <c:orientation val="minMax"/>
        </c:scaling>
        <c:delete val="1"/>
        <c:axPos val="l"/>
        <c:numFmt formatCode="0%" sourceLinked="1"/>
        <c:majorTickMark val="none"/>
        <c:tickLblPos val="none"/>
        <c:crossAx val="87664512"/>
        <c:crosses val="autoZero"/>
        <c:crossBetween val="between"/>
      </c:valAx>
      <c:spPr>
        <a:noFill/>
        <a:ln w="25400">
          <a:noFill/>
        </a:ln>
      </c:spPr>
    </c:plotArea>
    <c:legend>
      <c:legendPos val="b"/>
      <c:layout/>
      <c:spPr>
        <a:ln>
          <a:solidFill>
            <a:srgbClr val="000000"/>
          </a:solidFill>
        </a:ln>
      </c:spPr>
      <c:txPr>
        <a:bodyPr/>
        <a:lstStyle/>
        <a:p>
          <a:pPr>
            <a:defRPr sz="1400" b="1">
              <a:latin typeface="Times New Roman" pitchFamily="18" charset="0"/>
              <a:cs typeface="Times New Roman" pitchFamily="18" charset="0"/>
            </a:defRPr>
          </a:pPr>
          <a:endParaRPr lang="en-US"/>
        </a:p>
      </c:txPr>
    </c:legend>
    <c:plotVisOnly val="1"/>
  </c:chart>
  <c:txPr>
    <a:bodyPr/>
    <a:lstStyle/>
    <a:p>
      <a:pPr>
        <a:defRPr sz="1800"/>
      </a:pPr>
      <a:endParaRPr lang="en-US"/>
    </a:p>
  </c:txPr>
  <c:externalData r:id="rId2"/>
</c:chartSpace>
</file>

<file path=ppt/charts/chart3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902416885389344"/>
          <c:y val="0.10917155810069197"/>
          <c:w val="0.38231332020997388"/>
          <c:h val="0.83413815318539741"/>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Lbls>
            <c:dLbl>
              <c:idx val="0"/>
              <c:layout>
                <c:manualLayout>
                  <c:x val="3.0548884514435687E-2"/>
                  <c:y val="-6.3091456240383773E-2"/>
                </c:manualLayout>
              </c:layout>
              <c:showVal val="1"/>
              <c:showCatName val="1"/>
              <c:separator>
</c:separator>
            </c:dLbl>
            <c:dLbl>
              <c:idx val="1"/>
              <c:layout>
                <c:manualLayout>
                  <c:x val="-4.9021537748957884E-3"/>
                  <c:y val="9.0581300288283765E-3"/>
                </c:manualLayout>
              </c:layout>
              <c:showVal val="1"/>
              <c:showCatName val="1"/>
              <c:separator>
</c:separator>
            </c:dLbl>
            <c:dLbl>
              <c:idx val="2"/>
              <c:layout>
                <c:manualLayout>
                  <c:x val="-9.7222222222222224E-3"/>
                  <c:y val="1.1218888587202465E-2"/>
                </c:manualLayout>
              </c:layout>
              <c:showVal val="1"/>
              <c:showCatName val="1"/>
              <c:separator>
</c:separator>
            </c:dLbl>
            <c:dLbl>
              <c:idx val="3"/>
              <c:layout>
                <c:manualLayout>
                  <c:x val="0.11618574355034891"/>
                  <c:y val="-2.3666795748892033E-2"/>
                </c:manualLayout>
              </c:layout>
              <c:showVal val="1"/>
              <c:showCatName val="1"/>
              <c:separator>
</c:separator>
            </c:dLbl>
            <c:dLbl>
              <c:idx val="4"/>
              <c:layout>
                <c:manualLayout>
                  <c:x val="0.13271829588374631"/>
                  <c:y val="-2.1298567187298311E-3"/>
                </c:manualLayout>
              </c:layout>
              <c:showVal val="1"/>
              <c:showCatName val="1"/>
              <c:separator>
</c:separator>
            </c:dLbl>
            <c:dLbl>
              <c:idx val="5"/>
              <c:layout>
                <c:manualLayout>
                  <c:x val="6.3753884212749429E-3"/>
                  <c:y val="-4.5676723445283722E-2"/>
                </c:manualLayout>
              </c:layout>
              <c:showVal val="1"/>
              <c:showCatName val="1"/>
              <c:separator>
</c:separator>
            </c:dLbl>
            <c:dLbl>
              <c:idx val="6"/>
              <c:layout>
                <c:manualLayout>
                  <c:x val="-4.1611307207288742E-2"/>
                  <c:y val="8.9024883629878024E-2"/>
                </c:manualLayout>
              </c:layout>
              <c:showVal val="1"/>
              <c:showCatName val="1"/>
              <c:separator>
</c:separator>
            </c:dLbl>
            <c:showVal val="1"/>
            <c:showCatName val="1"/>
            <c:separator>
</c:separator>
            <c:showLeaderLines val="1"/>
          </c:dLbls>
          <c:cat>
            <c:strRef>
              <c:f>Sheet1!$A$2:$A$4</c:f>
              <c:strCache>
                <c:ptCount val="3"/>
                <c:pt idx="0">
                  <c:v>Yes, Fee Increases Are Essentially the Same as Tax Increases</c:v>
                </c:pt>
                <c:pt idx="1">
                  <c:v>No, Fee Increases Are Not Essentially the Same as Tax Increases</c:v>
                </c:pt>
                <c:pt idx="2">
                  <c:v>DK/Ref</c:v>
                </c:pt>
              </c:strCache>
            </c:strRef>
          </c:cat>
          <c:val>
            <c:numRef>
              <c:f>Sheet1!$B$2:$B$4</c:f>
              <c:numCache>
                <c:formatCode>0%</c:formatCode>
                <c:ptCount val="3"/>
                <c:pt idx="0">
                  <c:v>0.74</c:v>
                </c:pt>
                <c:pt idx="1">
                  <c:v>0.2</c:v>
                </c:pt>
                <c:pt idx="2">
                  <c:v>0.06</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3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902416885389344"/>
          <c:y val="0.11868042356774368"/>
          <c:w val="0.39857086614173243"/>
          <c:h val="0.82462937822427396"/>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Lbls>
            <c:dLbl>
              <c:idx val="0"/>
              <c:layout>
                <c:manualLayout>
                  <c:x val="3.0548884514435687E-2"/>
                  <c:y val="-6.3091456240383773E-2"/>
                </c:manualLayout>
              </c:layout>
              <c:showVal val="1"/>
              <c:showCatName val="1"/>
              <c:separator>
</c:separator>
            </c:dLbl>
            <c:dLbl>
              <c:idx val="1"/>
              <c:layout>
                <c:manualLayout>
                  <c:x val="-4.9021537748957884E-3"/>
                  <c:y val="9.0581300288283765E-3"/>
                </c:manualLayout>
              </c:layout>
              <c:showVal val="1"/>
              <c:showCatName val="1"/>
              <c:separator>
</c:separator>
            </c:dLbl>
            <c:dLbl>
              <c:idx val="2"/>
              <c:layout>
                <c:manualLayout>
                  <c:x val="-9.7222222222222224E-3"/>
                  <c:y val="1.1218888587202465E-2"/>
                </c:manualLayout>
              </c:layout>
              <c:showVal val="1"/>
              <c:showCatName val="1"/>
              <c:separator>
</c:separator>
            </c:dLbl>
            <c:dLbl>
              <c:idx val="3"/>
              <c:layout>
                <c:manualLayout>
                  <c:x val="0.11618574355034891"/>
                  <c:y val="-2.3666795748892033E-2"/>
                </c:manualLayout>
              </c:layout>
              <c:showVal val="1"/>
              <c:showCatName val="1"/>
              <c:separator>
</c:separator>
            </c:dLbl>
            <c:dLbl>
              <c:idx val="4"/>
              <c:layout>
                <c:manualLayout>
                  <c:x val="0.13271829588374631"/>
                  <c:y val="-2.1298567187298311E-3"/>
                </c:manualLayout>
              </c:layout>
              <c:showVal val="1"/>
              <c:showCatName val="1"/>
              <c:separator>
</c:separator>
            </c:dLbl>
            <c:dLbl>
              <c:idx val="5"/>
              <c:layout>
                <c:manualLayout>
                  <c:x val="6.3753884212749429E-3"/>
                  <c:y val="-4.5676723445283722E-2"/>
                </c:manualLayout>
              </c:layout>
              <c:showVal val="1"/>
              <c:showCatName val="1"/>
              <c:separator>
</c:separator>
            </c:dLbl>
            <c:dLbl>
              <c:idx val="6"/>
              <c:layout>
                <c:manualLayout>
                  <c:x val="-4.1611307207288742E-2"/>
                  <c:y val="8.9024883629878024E-2"/>
                </c:manualLayout>
              </c:layout>
              <c:showVal val="1"/>
              <c:showCatName val="1"/>
              <c:separator>
</c:separator>
            </c:dLbl>
            <c:showVal val="1"/>
            <c:showCatName val="1"/>
            <c:separator>
</c:separator>
            <c:showLeaderLines val="1"/>
          </c:dLbls>
          <c:cat>
            <c:strRef>
              <c:f>Sheet1!$A$2:$A$4</c:f>
              <c:strCache>
                <c:ptCount val="3"/>
                <c:pt idx="0">
                  <c:v>Yes, Increased Taxes or Fees Will Result in Additional Job Losses</c:v>
                </c:pt>
                <c:pt idx="1">
                  <c:v>No, Increased Taxes or Fees Will Not Result in Additional Job Losses</c:v>
                </c:pt>
                <c:pt idx="2">
                  <c:v>DK</c:v>
                </c:pt>
              </c:strCache>
            </c:strRef>
          </c:cat>
          <c:val>
            <c:numRef>
              <c:f>Sheet1!$B$2:$B$4</c:f>
              <c:numCache>
                <c:formatCode>0%</c:formatCode>
                <c:ptCount val="3"/>
                <c:pt idx="0">
                  <c:v>0.60000000000000009</c:v>
                </c:pt>
                <c:pt idx="1">
                  <c:v>0.33000000000000007</c:v>
                </c:pt>
                <c:pt idx="2">
                  <c:v>7.0000000000000021E-2</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54863298337709"/>
          <c:y val="0.14250489143402531"/>
          <c:w val="0.38231332020997388"/>
          <c:h val="0.83413815318539741"/>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Lbls>
            <c:dLbl>
              <c:idx val="0"/>
              <c:layout>
                <c:manualLayout>
                  <c:x val="8.3266622922134725E-3"/>
                  <c:y val="6.6055833929849683E-3"/>
                </c:manualLayout>
              </c:layout>
              <c:showVal val="1"/>
              <c:showCatName val="1"/>
              <c:separator>
</c:separator>
            </c:dLbl>
            <c:dLbl>
              <c:idx val="1"/>
              <c:layout>
                <c:manualLayout>
                  <c:x val="-4.9021537748957875E-3"/>
                  <c:y val="9.0581300288283748E-3"/>
                </c:manualLayout>
              </c:layout>
              <c:tx>
                <c:rich>
                  <a:bodyPr/>
                  <a:lstStyle/>
                  <a:p>
                    <a:r>
                      <a:rPr lang="en-US" dirty="0"/>
                      <a:t>Future </a:t>
                    </a:r>
                    <a:r>
                      <a:rPr lang="en-US" dirty="0" smtClean="0"/>
                      <a:t>Spending </a:t>
                    </a:r>
                    <a:r>
                      <a:rPr lang="en-US" dirty="0"/>
                      <a:t>Cuts Will Hurt Important Programs
26%</a:t>
                    </a:r>
                  </a:p>
                </c:rich>
              </c:tx>
              <c:showVal val="1"/>
              <c:showCatName val="1"/>
              <c:separator>
</c:separator>
            </c:dLbl>
            <c:dLbl>
              <c:idx val="2"/>
              <c:layout>
                <c:manualLayout>
                  <c:x val="-1.5277887139107613E-2"/>
                  <c:y val="1.121880219518015E-2"/>
                </c:manualLayout>
              </c:layout>
              <c:showVal val="1"/>
              <c:showCatName val="1"/>
              <c:separator>
</c:separator>
            </c:dLbl>
            <c:dLbl>
              <c:idx val="3"/>
              <c:layout>
                <c:manualLayout>
                  <c:x val="0.1161857435503489"/>
                  <c:y val="-2.3666795748892036E-2"/>
                </c:manualLayout>
              </c:layout>
              <c:showVal val="1"/>
              <c:showCatName val="1"/>
              <c:separator>
</c:separator>
            </c:dLbl>
            <c:dLbl>
              <c:idx val="4"/>
              <c:layout>
                <c:manualLayout>
                  <c:x val="0.13271829588374628"/>
                  <c:y val="-2.1298567187298311E-3"/>
                </c:manualLayout>
              </c:layout>
              <c:showVal val="1"/>
              <c:showCatName val="1"/>
              <c:separator>
</c:separator>
            </c:dLbl>
            <c:dLbl>
              <c:idx val="5"/>
              <c:layout>
                <c:manualLayout>
                  <c:x val="6.3753884212749421E-3"/>
                  <c:y val="-4.5676723445283715E-2"/>
                </c:manualLayout>
              </c:layout>
              <c:showVal val="1"/>
              <c:showCatName val="1"/>
              <c:separator>
</c:separator>
            </c:dLbl>
            <c:dLbl>
              <c:idx val="6"/>
              <c:layout>
                <c:manualLayout>
                  <c:x val="-4.1611307207288742E-2"/>
                  <c:y val="8.9024883629877996E-2"/>
                </c:manualLayout>
              </c:layout>
              <c:showVal val="1"/>
              <c:showCatName val="1"/>
              <c:separator>
</c:separator>
            </c:dLbl>
            <c:showVal val="1"/>
            <c:showCatName val="1"/>
            <c:separator>
</c:separator>
            <c:showLeaderLines val="1"/>
          </c:dLbls>
          <c:cat>
            <c:strRef>
              <c:f>Sheet1!$A$2:$A$4</c:f>
              <c:strCache>
                <c:ptCount val="3"/>
                <c:pt idx="0">
                  <c:v>Still a Lot of Waste, Fraud, and Abuse in the State Budget</c:v>
                </c:pt>
                <c:pt idx="1">
                  <c:v>Future Spendng Cuts Will Hurt Important Programs</c:v>
                </c:pt>
                <c:pt idx="2">
                  <c:v>DK</c:v>
                </c:pt>
              </c:strCache>
            </c:strRef>
          </c:cat>
          <c:val>
            <c:numRef>
              <c:f>Sheet1!$B$2:$B$4</c:f>
              <c:numCache>
                <c:formatCode>0%</c:formatCode>
                <c:ptCount val="3"/>
                <c:pt idx="0">
                  <c:v>0.69000000000000006</c:v>
                </c:pt>
                <c:pt idx="1">
                  <c:v>0.26</c:v>
                </c:pt>
                <c:pt idx="2">
                  <c:v>0.05</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3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315423807318202"/>
          <c:y val="0.27105832109969308"/>
          <c:w val="0.5149467345993517"/>
          <c:h val="0.5934979314026424"/>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CCECFF"/>
              </a:solidFill>
              <a:ln>
                <a:solidFill>
                  <a:schemeClr val="tx1"/>
                </a:solidFill>
              </a:ln>
            </c:spPr>
          </c:dPt>
          <c:dPt>
            <c:idx val="2"/>
            <c:spPr>
              <a:solidFill>
                <a:srgbClr val="FFCCCC"/>
              </a:solidFill>
              <a:ln>
                <a:solidFill>
                  <a:schemeClr val="tx1"/>
                </a:solidFill>
              </a:ln>
            </c:spPr>
          </c:dPt>
          <c:dPt>
            <c:idx val="3"/>
            <c:spPr>
              <a:solidFill>
                <a:srgbClr val="FF0000"/>
              </a:solidFill>
              <a:ln>
                <a:solidFill>
                  <a:schemeClr val="tx1"/>
                </a:solidFill>
              </a:ln>
            </c:spPr>
          </c:dPt>
          <c:dPt>
            <c:idx val="4"/>
            <c:spPr>
              <a:solidFill>
                <a:srgbClr val="00B050"/>
              </a:solidFill>
              <a:ln>
                <a:solidFill>
                  <a:schemeClr val="tx1"/>
                </a:solidFill>
              </a:ln>
            </c:spPr>
          </c:dPt>
          <c:dLbls>
            <c:dLbl>
              <c:idx val="0"/>
              <c:layout>
                <c:manualLayout>
                  <c:x val="4.6387023313262311E-2"/>
                  <c:y val="3.482650473775524E-2"/>
                </c:manualLayout>
              </c:layout>
              <c:showVal val="1"/>
              <c:showCatName val="1"/>
              <c:separator>
</c:separator>
            </c:dLbl>
            <c:dLbl>
              <c:idx val="1"/>
              <c:layout>
                <c:manualLayout>
                  <c:x val="3.186274509803922E-2"/>
                  <c:y val="9.8620045375684043E-2"/>
                </c:manualLayout>
              </c:layout>
              <c:showVal val="1"/>
              <c:showCatName val="1"/>
              <c:separator>
</c:separator>
            </c:dLbl>
            <c:dLbl>
              <c:idx val="2"/>
              <c:layout>
                <c:manualLayout>
                  <c:x val="2.7070595954917405E-2"/>
                  <c:y val="8.8949686373949025E-2"/>
                </c:manualLayout>
              </c:layout>
              <c:showVal val="1"/>
              <c:showCatName val="1"/>
              <c:separator>
</c:separator>
            </c:dLbl>
            <c:dLbl>
              <c:idx val="3"/>
              <c:layout>
                <c:manualLayout>
                  <c:x val="-1.5150918635170603E-2"/>
                  <c:y val="-2.6399036186050519E-2"/>
                </c:manualLayout>
              </c:layout>
              <c:showVal val="1"/>
              <c:showCatName val="1"/>
              <c:separator>
</c:separator>
            </c:dLbl>
            <c:dLbl>
              <c:idx val="4"/>
              <c:layout>
                <c:manualLayout>
                  <c:x val="5.9848309402501165E-3"/>
                  <c:y val="-4.8620971558883015E-3"/>
                </c:manualLayout>
              </c:layout>
              <c:showVal val="1"/>
              <c:showCatName val="1"/>
              <c:separator>
</c:separator>
            </c:dLbl>
            <c:dLbl>
              <c:idx val="5"/>
              <c:layout>
                <c:manualLayout>
                  <c:x val="6.3753884212749395E-3"/>
                  <c:y val="-4.5676723445283701E-2"/>
                </c:manualLayout>
              </c:layout>
              <c:showVal val="1"/>
              <c:showCatName val="1"/>
              <c:separator>
</c:separator>
            </c:dLbl>
            <c:dLbl>
              <c:idx val="6"/>
              <c:layout>
                <c:manualLayout>
                  <c:x val="-4.1611307207288742E-2"/>
                  <c:y val="8.9024883629877941E-2"/>
                </c:manualLayout>
              </c:layout>
              <c:showVal val="1"/>
              <c:showCatName val="1"/>
              <c:separator>
</c:separator>
            </c:dLbl>
            <c:showVal val="1"/>
            <c:showCatName val="1"/>
            <c:separator>
</c:separator>
            <c:showLeaderLines val="1"/>
          </c:dLbls>
          <c:cat>
            <c:strRef>
              <c:f>Sheet1!$A$2:$A$6</c:f>
              <c:strCache>
                <c:ptCount val="5"/>
                <c:pt idx="0">
                  <c:v>Strongly Favor</c:v>
                </c:pt>
                <c:pt idx="1">
                  <c:v>Somewhat Favor</c:v>
                </c:pt>
                <c:pt idx="2">
                  <c:v>Somewhat Oppose</c:v>
                </c:pt>
                <c:pt idx="3">
                  <c:v>Strongly Oppose</c:v>
                </c:pt>
                <c:pt idx="4">
                  <c:v>DK</c:v>
                </c:pt>
              </c:strCache>
            </c:strRef>
          </c:cat>
          <c:val>
            <c:numRef>
              <c:f>Sheet1!$B$2:$B$6</c:f>
              <c:numCache>
                <c:formatCode>0%</c:formatCode>
                <c:ptCount val="5"/>
                <c:pt idx="0">
                  <c:v>6.0000000000000005E-2</c:v>
                </c:pt>
                <c:pt idx="1">
                  <c:v>0.1</c:v>
                </c:pt>
                <c:pt idx="2">
                  <c:v>0.16</c:v>
                </c:pt>
                <c:pt idx="3">
                  <c:v>0.63000000000000012</c:v>
                </c:pt>
                <c:pt idx="4">
                  <c:v>0.05</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3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797900262467201"/>
          <c:y val="0.15241425330308289"/>
          <c:w val="0.51249575420719473"/>
          <c:h val="0.59067307264558055"/>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CCECFF"/>
              </a:solidFill>
              <a:ln>
                <a:solidFill>
                  <a:schemeClr val="tx1"/>
                </a:solidFill>
              </a:ln>
            </c:spPr>
          </c:dPt>
          <c:dPt>
            <c:idx val="2"/>
            <c:spPr>
              <a:solidFill>
                <a:srgbClr val="FFCCCC"/>
              </a:solidFill>
              <a:ln>
                <a:solidFill>
                  <a:schemeClr val="tx1"/>
                </a:solidFill>
              </a:ln>
            </c:spPr>
          </c:dPt>
          <c:dPt>
            <c:idx val="3"/>
            <c:spPr>
              <a:solidFill>
                <a:srgbClr val="FF0000"/>
              </a:solidFill>
              <a:ln>
                <a:solidFill>
                  <a:schemeClr val="tx1"/>
                </a:solidFill>
              </a:ln>
            </c:spPr>
          </c:dPt>
          <c:dPt>
            <c:idx val="4"/>
            <c:spPr>
              <a:solidFill>
                <a:srgbClr val="00B050"/>
              </a:solidFill>
              <a:ln>
                <a:solidFill>
                  <a:schemeClr val="tx1"/>
                </a:solidFill>
              </a:ln>
            </c:spPr>
          </c:dPt>
          <c:dLbls>
            <c:dLbl>
              <c:idx val="0"/>
              <c:layout>
                <c:manualLayout>
                  <c:x val="2.2693762544388736E-3"/>
                  <c:y val="6.0250011121491177E-2"/>
                </c:manualLayout>
              </c:layout>
              <c:showVal val="1"/>
              <c:showCatName val="1"/>
              <c:separator>
</c:separator>
            </c:dLbl>
            <c:dLbl>
              <c:idx val="1"/>
              <c:layout>
                <c:manualLayout>
                  <c:x val="1.4705882352941176E-2"/>
                  <c:y val="3.6472930290493359E-2"/>
                </c:manualLayout>
              </c:layout>
              <c:showVal val="1"/>
              <c:showCatName val="1"/>
              <c:separator>
</c:separator>
            </c:dLbl>
            <c:dLbl>
              <c:idx val="2"/>
              <c:layout>
                <c:manualLayout>
                  <c:x val="-0.1175372471823375"/>
                  <c:y val="-5.6499399439476853E-3"/>
                </c:manualLayout>
              </c:layout>
              <c:showVal val="1"/>
              <c:showCatName val="1"/>
              <c:separator>
</c:separator>
            </c:dLbl>
            <c:dLbl>
              <c:idx val="3"/>
              <c:layout>
                <c:manualLayout>
                  <c:x val="-2.8960166743862894E-3"/>
                  <c:y val="-0.11679456381511635"/>
                </c:manualLayout>
              </c:layout>
              <c:showVal val="1"/>
              <c:showCatName val="1"/>
              <c:separator>
</c:separator>
            </c:dLbl>
            <c:dLbl>
              <c:idx val="4"/>
              <c:layout>
                <c:manualLayout>
                  <c:x val="-6.2642620040142052E-2"/>
                  <c:y val="2.9035989145424622E-2"/>
                </c:manualLayout>
              </c:layout>
              <c:showVal val="1"/>
              <c:showCatName val="1"/>
              <c:separator>
</c:separator>
            </c:dLbl>
            <c:dLbl>
              <c:idx val="5"/>
              <c:layout>
                <c:manualLayout>
                  <c:x val="6.3753884212749421E-3"/>
                  <c:y val="-4.5676723445283715E-2"/>
                </c:manualLayout>
              </c:layout>
              <c:showVal val="1"/>
              <c:showCatName val="1"/>
              <c:separator>
</c:separator>
            </c:dLbl>
            <c:dLbl>
              <c:idx val="6"/>
              <c:layout>
                <c:manualLayout>
                  <c:x val="-4.1611307207288742E-2"/>
                  <c:y val="8.9024883629877996E-2"/>
                </c:manualLayout>
              </c:layout>
              <c:showVal val="1"/>
              <c:showCatName val="1"/>
              <c:separator>
</c:separator>
            </c:dLbl>
            <c:showVal val="1"/>
            <c:showCatName val="1"/>
            <c:separator>
</c:separator>
            <c:showLeaderLines val="1"/>
          </c:dLbls>
          <c:cat>
            <c:strRef>
              <c:f>Sheet1!$A$2:$A$6</c:f>
              <c:strCache>
                <c:ptCount val="5"/>
                <c:pt idx="0">
                  <c:v>Strongly Favor</c:v>
                </c:pt>
                <c:pt idx="1">
                  <c:v>Somewhat Favor</c:v>
                </c:pt>
                <c:pt idx="2">
                  <c:v>Somewhat Oppose</c:v>
                </c:pt>
                <c:pt idx="3">
                  <c:v>Strongly Oppose</c:v>
                </c:pt>
                <c:pt idx="4">
                  <c:v>DK</c:v>
                </c:pt>
              </c:strCache>
            </c:strRef>
          </c:cat>
          <c:val>
            <c:numRef>
              <c:f>Sheet1!$B$2:$B$6</c:f>
              <c:numCache>
                <c:formatCode>0%</c:formatCode>
                <c:ptCount val="5"/>
                <c:pt idx="0">
                  <c:v>0.25</c:v>
                </c:pt>
                <c:pt idx="1">
                  <c:v>0.18000000000000002</c:v>
                </c:pt>
                <c:pt idx="2">
                  <c:v>0.12000000000000001</c:v>
                </c:pt>
                <c:pt idx="3">
                  <c:v>0.37000000000000005</c:v>
                </c:pt>
                <c:pt idx="4">
                  <c:v>8.0000000000000016E-2</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663707215169527"/>
          <c:y val="0.17432301565752556"/>
          <c:w val="0.41802761261985122"/>
          <c:h val="0.70632251787492073"/>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CCECFF"/>
              </a:solidFill>
              <a:ln>
                <a:solidFill>
                  <a:schemeClr val="tx1"/>
                </a:solidFill>
              </a:ln>
            </c:spPr>
          </c:dPt>
          <c:dPt>
            <c:idx val="2"/>
            <c:spPr>
              <a:solidFill>
                <a:srgbClr val="FFCCCC"/>
              </a:solidFill>
              <a:ln>
                <a:solidFill>
                  <a:schemeClr val="tx1"/>
                </a:solidFill>
              </a:ln>
            </c:spPr>
          </c:dPt>
          <c:dPt>
            <c:idx val="3"/>
            <c:spPr>
              <a:solidFill>
                <a:srgbClr val="FF0000"/>
              </a:solidFill>
              <a:ln>
                <a:solidFill>
                  <a:schemeClr val="tx1"/>
                </a:solidFill>
              </a:ln>
            </c:spPr>
          </c:dPt>
          <c:dPt>
            <c:idx val="4"/>
            <c:spPr>
              <a:solidFill>
                <a:srgbClr val="00B050"/>
              </a:solidFill>
              <a:ln>
                <a:solidFill>
                  <a:schemeClr val="tx1"/>
                </a:solidFill>
              </a:ln>
            </c:spPr>
          </c:dPt>
          <c:dPt>
            <c:idx val="5"/>
            <c:spPr>
              <a:solidFill>
                <a:srgbClr val="FFFF00"/>
              </a:solidFill>
              <a:ln>
                <a:solidFill>
                  <a:schemeClr val="tx1"/>
                </a:solidFill>
              </a:ln>
            </c:spPr>
          </c:dPt>
          <c:dLbls>
            <c:dLbl>
              <c:idx val="0"/>
              <c:layout>
                <c:manualLayout>
                  <c:x val="-1.7466923777384971E-2"/>
                  <c:y val="1.2352701601954929E-2"/>
                </c:manualLayout>
              </c:layout>
              <c:showVal val="1"/>
              <c:showCatName val="1"/>
              <c:separator>
</c:separator>
            </c:dLbl>
            <c:dLbl>
              <c:idx val="1"/>
              <c:layout>
                <c:manualLayout>
                  <c:x val="7.0026514542825017E-3"/>
                  <c:y val="-1.393044619422572E-2"/>
                </c:manualLayout>
              </c:layout>
              <c:showVal val="1"/>
              <c:showCatName val="1"/>
              <c:separator>
</c:separator>
            </c:dLbl>
            <c:dLbl>
              <c:idx val="2"/>
              <c:layout>
                <c:manualLayout>
                  <c:x val="1.3887795275590556E-3"/>
                  <c:y val="-2.6137433251877888E-2"/>
                </c:manualLayout>
              </c:layout>
              <c:showVal val="1"/>
              <c:showCatName val="1"/>
              <c:separator>
</c:separator>
            </c:dLbl>
            <c:dLbl>
              <c:idx val="3"/>
              <c:layout>
                <c:manualLayout>
                  <c:x val="0.11479680664916886"/>
                  <c:y val="-3.5519051497873116E-3"/>
                </c:manualLayout>
              </c:layout>
              <c:showVal val="1"/>
              <c:showCatName val="1"/>
              <c:separator>
</c:separator>
            </c:dLbl>
            <c:dLbl>
              <c:idx val="4"/>
              <c:layout>
                <c:manualLayout>
                  <c:x val="6.3293963254593445E-3"/>
                  <c:y val="-9.1575934473708029E-2"/>
                </c:manualLayout>
              </c:layout>
              <c:showVal val="1"/>
              <c:showCatName val="1"/>
              <c:separator>
</c:separator>
            </c:dLbl>
            <c:dLbl>
              <c:idx val="5"/>
              <c:layout>
                <c:manualLayout>
                  <c:x val="3.4153215223097118E-2"/>
                  <c:y val="0"/>
                </c:manualLayout>
              </c:layout>
              <c:showVal val="1"/>
              <c:showCatName val="1"/>
              <c:separator>
</c:separator>
            </c:dLbl>
            <c:dLbl>
              <c:idx val="6"/>
              <c:layout>
                <c:manualLayout>
                  <c:x val="-4.1611307207288742E-2"/>
                  <c:y val="8.9024883629878024E-2"/>
                </c:manualLayout>
              </c:layout>
              <c:showVal val="1"/>
              <c:showCatName val="1"/>
              <c:separator>
</c:separator>
            </c:dLbl>
            <c:showVal val="1"/>
            <c:showCatName val="1"/>
            <c:separator>
</c:separator>
            <c:showLeaderLines val="1"/>
          </c:dLbls>
          <c:cat>
            <c:strRef>
              <c:f>Sheet1!$A$2:$A$7</c:f>
              <c:strCache>
                <c:ptCount val="6"/>
                <c:pt idx="0">
                  <c:v>Much More Likely</c:v>
                </c:pt>
                <c:pt idx="1">
                  <c:v>Somewhat More Likely</c:v>
                </c:pt>
                <c:pt idx="2">
                  <c:v>Somewhat Less Likely</c:v>
                </c:pt>
                <c:pt idx="3">
                  <c:v>Much Less Likely</c:v>
                </c:pt>
                <c:pt idx="4">
                  <c:v>No Difference</c:v>
                </c:pt>
                <c:pt idx="5">
                  <c:v>DK</c:v>
                </c:pt>
              </c:strCache>
            </c:strRef>
          </c:cat>
          <c:val>
            <c:numRef>
              <c:f>Sheet1!$B$2:$B$7</c:f>
              <c:numCache>
                <c:formatCode>0%</c:formatCode>
                <c:ptCount val="6"/>
                <c:pt idx="0">
                  <c:v>0.19</c:v>
                </c:pt>
                <c:pt idx="1">
                  <c:v>0.14000000000000001</c:v>
                </c:pt>
                <c:pt idx="2">
                  <c:v>8.0000000000000016E-2</c:v>
                </c:pt>
                <c:pt idx="3">
                  <c:v>0.17</c:v>
                </c:pt>
                <c:pt idx="4">
                  <c:v>0.39000000000000007</c:v>
                </c:pt>
                <c:pt idx="5">
                  <c:v>3.0000000000000002E-2</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74318594791036"/>
          <c:y val="0.22390058385558947"/>
          <c:w val="0.41149017430513496"/>
          <c:h val="0.65502517542450056"/>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CCECFF"/>
              </a:solidFill>
              <a:ln>
                <a:solidFill>
                  <a:schemeClr val="tx1"/>
                </a:solidFill>
              </a:ln>
            </c:spPr>
          </c:dPt>
          <c:dPt>
            <c:idx val="2"/>
            <c:spPr>
              <a:solidFill>
                <a:srgbClr val="FFCCCC"/>
              </a:solidFill>
              <a:ln>
                <a:solidFill>
                  <a:schemeClr val="tx1"/>
                </a:solidFill>
              </a:ln>
            </c:spPr>
          </c:dPt>
          <c:dPt>
            <c:idx val="3"/>
            <c:spPr>
              <a:solidFill>
                <a:srgbClr val="FF0000"/>
              </a:solidFill>
              <a:ln>
                <a:solidFill>
                  <a:schemeClr val="tx1"/>
                </a:solidFill>
              </a:ln>
            </c:spPr>
          </c:dPt>
          <c:dPt>
            <c:idx val="4"/>
            <c:spPr>
              <a:solidFill>
                <a:srgbClr val="00B050"/>
              </a:solidFill>
              <a:ln>
                <a:solidFill>
                  <a:schemeClr val="tx1"/>
                </a:solidFill>
              </a:ln>
            </c:spPr>
          </c:dPt>
          <c:dLbls>
            <c:dLbl>
              <c:idx val="0"/>
              <c:layout>
                <c:manualLayout>
                  <c:x val="-2.7582609866074431E-3"/>
                  <c:y val="1.4418286999839337E-2"/>
                </c:manualLayout>
              </c:layout>
              <c:showVal val="1"/>
              <c:showCatName val="1"/>
              <c:separator>
</c:separator>
            </c:dLbl>
            <c:dLbl>
              <c:idx val="1"/>
              <c:layout>
                <c:manualLayout>
                  <c:x val="4.6309139242210105E-2"/>
                  <c:y val="-2.9499169746638812E-2"/>
                </c:manualLayout>
              </c:layout>
              <c:showVal val="1"/>
              <c:showCatName val="1"/>
              <c:separator>
</c:separator>
            </c:dLbl>
            <c:dLbl>
              <c:idx val="2"/>
              <c:layout>
                <c:manualLayout>
                  <c:x val="-7.0714718352513626E-4"/>
                  <c:y val="-3.6053082650382991E-2"/>
                </c:manualLayout>
              </c:layout>
              <c:showVal val="1"/>
              <c:showCatName val="1"/>
              <c:separator>
</c:separator>
            </c:dLbl>
            <c:dLbl>
              <c:idx val="3"/>
              <c:layout>
                <c:manualLayout>
                  <c:x val="-1.5150918635170603E-2"/>
                  <c:y val="-2.639903618605053E-2"/>
                </c:manualLayout>
              </c:layout>
              <c:showVal val="1"/>
              <c:showCatName val="1"/>
              <c:separator>
</c:separator>
            </c:dLbl>
            <c:dLbl>
              <c:idx val="4"/>
              <c:layout>
                <c:manualLayout>
                  <c:x val="-5.3844471364156404E-2"/>
                  <c:y val="3.9355616262252931E-2"/>
                </c:manualLayout>
              </c:layout>
              <c:showVal val="1"/>
              <c:showCatName val="1"/>
              <c:separator>
</c:separator>
            </c:dLbl>
            <c:dLbl>
              <c:idx val="5"/>
              <c:layout>
                <c:manualLayout>
                  <c:x val="6.3753884212749421E-3"/>
                  <c:y val="-4.5676723445283715E-2"/>
                </c:manualLayout>
              </c:layout>
              <c:showVal val="1"/>
              <c:showCatName val="1"/>
              <c:separator>
</c:separator>
            </c:dLbl>
            <c:dLbl>
              <c:idx val="6"/>
              <c:layout>
                <c:manualLayout>
                  <c:x val="-4.1611307207288742E-2"/>
                  <c:y val="8.9024883629877996E-2"/>
                </c:manualLayout>
              </c:layout>
              <c:showVal val="1"/>
              <c:showCatName val="1"/>
              <c:separator>
</c:separator>
            </c:dLbl>
            <c:showVal val="1"/>
            <c:showCatName val="1"/>
            <c:separator>
</c:separator>
            <c:showLeaderLines val="1"/>
          </c:dLbls>
          <c:cat>
            <c:strRef>
              <c:f>Sheet1!$A$2:$A$6</c:f>
              <c:strCache>
                <c:ptCount val="5"/>
                <c:pt idx="0">
                  <c:v>Strongly Favor</c:v>
                </c:pt>
                <c:pt idx="1">
                  <c:v>Somewhat Favor</c:v>
                </c:pt>
                <c:pt idx="2">
                  <c:v>Somewhat Oppose</c:v>
                </c:pt>
                <c:pt idx="3">
                  <c:v>Strongly Oppose</c:v>
                </c:pt>
                <c:pt idx="4">
                  <c:v>DK/Ref</c:v>
                </c:pt>
              </c:strCache>
            </c:strRef>
          </c:cat>
          <c:val>
            <c:numRef>
              <c:f>Sheet1!$B$2:$B$6</c:f>
              <c:numCache>
                <c:formatCode>0%</c:formatCode>
                <c:ptCount val="5"/>
                <c:pt idx="0">
                  <c:v>0.32000000000000006</c:v>
                </c:pt>
                <c:pt idx="1">
                  <c:v>0.21000000000000002</c:v>
                </c:pt>
                <c:pt idx="2">
                  <c:v>0.16</c:v>
                </c:pt>
                <c:pt idx="3">
                  <c:v>0.23</c:v>
                </c:pt>
                <c:pt idx="4">
                  <c:v>8.0000000000000016E-2</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38.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
          <c:y val="0.15"/>
          <c:w val="1"/>
          <c:h val="0.65541683070866141"/>
        </c:manualLayout>
      </c:layout>
      <c:barChart>
        <c:barDir val="col"/>
        <c:grouping val="clustered"/>
        <c:ser>
          <c:idx val="0"/>
          <c:order val="0"/>
          <c:tx>
            <c:strRef>
              <c:f>Sheet1!$B$1</c:f>
              <c:strCache>
                <c:ptCount val="1"/>
                <c:pt idx="0">
                  <c:v>Total Favor</c:v>
                </c:pt>
              </c:strCache>
            </c:strRef>
          </c:tx>
          <c:spPr>
            <a:solidFill>
              <a:srgbClr val="0000FF"/>
            </a:solidFill>
            <a:ln>
              <a:solidFill>
                <a:schemeClr val="tx1"/>
              </a:solidFill>
            </a:ln>
          </c:spPr>
          <c:dLbls>
            <c:txPr>
              <a:bodyPr/>
              <a:lstStyle/>
              <a:p>
                <a:pPr>
                  <a:defRPr sz="1400" b="1">
                    <a:latin typeface="Times New Roman" pitchFamily="18" charset="0"/>
                    <a:cs typeface="Times New Roman" pitchFamily="18" charset="0"/>
                  </a:defRPr>
                </a:pPr>
                <a:endParaRPr lang="en-US"/>
              </a:p>
            </c:txPr>
            <c:dLblPos val="outEnd"/>
            <c:showVal val="1"/>
          </c:dLbls>
          <c:cat>
            <c:strRef>
              <c:f>Sheet1!$A$2:$A$6</c:f>
              <c:strCache>
                <c:ptCount val="5"/>
                <c:pt idx="0">
                  <c:v>Base GOP                                            (26%)</c:v>
                </c:pt>
                <c:pt idx="1">
                  <c:v>Soft GOP                                                    (11%)</c:v>
                </c:pt>
                <c:pt idx="2">
                  <c:v>Ind                                                                       (18%)</c:v>
                </c:pt>
                <c:pt idx="3">
                  <c:v>Soft Dem                                                       (16%)</c:v>
                </c:pt>
                <c:pt idx="4">
                  <c:v>Base Dem                                                            (26%)</c:v>
                </c:pt>
              </c:strCache>
            </c:strRef>
          </c:cat>
          <c:val>
            <c:numRef>
              <c:f>Sheet1!$B$2:$B$6</c:f>
              <c:numCache>
                <c:formatCode>0%</c:formatCode>
                <c:ptCount val="5"/>
                <c:pt idx="0">
                  <c:v>0.63</c:v>
                </c:pt>
                <c:pt idx="1">
                  <c:v>0.64</c:v>
                </c:pt>
                <c:pt idx="2">
                  <c:v>0.53</c:v>
                </c:pt>
                <c:pt idx="3">
                  <c:v>0.5</c:v>
                </c:pt>
                <c:pt idx="4">
                  <c:v>0.42</c:v>
                </c:pt>
              </c:numCache>
            </c:numRef>
          </c:val>
        </c:ser>
        <c:ser>
          <c:idx val="1"/>
          <c:order val="1"/>
          <c:tx>
            <c:strRef>
              <c:f>Sheet1!$C$1</c:f>
              <c:strCache>
                <c:ptCount val="1"/>
                <c:pt idx="0">
                  <c:v>Total Oppose</c:v>
                </c:pt>
              </c:strCache>
            </c:strRef>
          </c:tx>
          <c:spPr>
            <a:solidFill>
              <a:srgbClr val="FF0000"/>
            </a:solidFill>
            <a:ln>
              <a:solidFill>
                <a:schemeClr val="tx1"/>
              </a:solidFill>
            </a:ln>
          </c:spPr>
          <c:dLbls>
            <c:txPr>
              <a:bodyPr/>
              <a:lstStyle/>
              <a:p>
                <a:pPr>
                  <a:defRPr sz="1400" b="1">
                    <a:latin typeface="Times New Roman" pitchFamily="18" charset="0"/>
                    <a:cs typeface="Times New Roman" pitchFamily="18" charset="0"/>
                  </a:defRPr>
                </a:pPr>
                <a:endParaRPr lang="en-US"/>
              </a:p>
            </c:txPr>
            <c:dLblPos val="outEnd"/>
            <c:showVal val="1"/>
          </c:dLbls>
          <c:cat>
            <c:strRef>
              <c:f>Sheet1!$A$2:$A$6</c:f>
              <c:strCache>
                <c:ptCount val="5"/>
                <c:pt idx="0">
                  <c:v>Base GOP                                            (26%)</c:v>
                </c:pt>
                <c:pt idx="1">
                  <c:v>Soft GOP                                                    (11%)</c:v>
                </c:pt>
                <c:pt idx="2">
                  <c:v>Ind                                                                       (18%)</c:v>
                </c:pt>
                <c:pt idx="3">
                  <c:v>Soft Dem                                                       (16%)</c:v>
                </c:pt>
                <c:pt idx="4">
                  <c:v>Base Dem                                                            (26%)</c:v>
                </c:pt>
              </c:strCache>
            </c:strRef>
          </c:cat>
          <c:val>
            <c:numRef>
              <c:f>Sheet1!$C$2:$C$6</c:f>
              <c:numCache>
                <c:formatCode>0%</c:formatCode>
                <c:ptCount val="5"/>
                <c:pt idx="0">
                  <c:v>0.32</c:v>
                </c:pt>
                <c:pt idx="1">
                  <c:v>0.25</c:v>
                </c:pt>
                <c:pt idx="2">
                  <c:v>0.36</c:v>
                </c:pt>
                <c:pt idx="3">
                  <c:v>0.41</c:v>
                </c:pt>
                <c:pt idx="4">
                  <c:v>0.51</c:v>
                </c:pt>
              </c:numCache>
            </c:numRef>
          </c:val>
        </c:ser>
        <c:dLbls>
          <c:showVal val="1"/>
        </c:dLbls>
        <c:gapWidth val="75"/>
        <c:axId val="92386048"/>
        <c:axId val="92772608"/>
      </c:barChart>
      <c:catAx>
        <c:axId val="92386048"/>
        <c:scaling>
          <c:orientation val="minMax"/>
        </c:scaling>
        <c:axPos val="b"/>
        <c:majorTickMark val="none"/>
        <c:tickLblPos val="nextTo"/>
        <c:spPr>
          <a:ln>
            <a:noFill/>
          </a:ln>
        </c:spPr>
        <c:txPr>
          <a:bodyPr/>
          <a:lstStyle/>
          <a:p>
            <a:pPr>
              <a:defRPr sz="1400" b="1" i="0">
                <a:latin typeface="Times New Roman" pitchFamily="18" charset="0"/>
                <a:cs typeface="Times New Roman" pitchFamily="18" charset="0"/>
              </a:defRPr>
            </a:pPr>
            <a:endParaRPr lang="en-US"/>
          </a:p>
        </c:txPr>
        <c:crossAx val="92772608"/>
        <c:crosses val="autoZero"/>
        <c:auto val="1"/>
        <c:lblAlgn val="ctr"/>
        <c:lblOffset val="1"/>
      </c:catAx>
      <c:valAx>
        <c:axId val="92772608"/>
        <c:scaling>
          <c:orientation val="minMax"/>
        </c:scaling>
        <c:delete val="1"/>
        <c:axPos val="l"/>
        <c:numFmt formatCode="0%" sourceLinked="1"/>
        <c:majorTickMark val="none"/>
        <c:tickLblPos val="none"/>
        <c:crossAx val="92386048"/>
        <c:crosses val="autoZero"/>
        <c:crossBetween val="between"/>
      </c:valAx>
    </c:plotArea>
    <c:legend>
      <c:legendPos val="b"/>
      <c:layout>
        <c:manualLayout>
          <c:xMode val="edge"/>
          <c:yMode val="edge"/>
          <c:x val="6.9552284225341543E-2"/>
          <c:y val="0.93640649606299209"/>
          <c:w val="0.86089543154931847"/>
          <c:h val="4.4843503937007922E-2"/>
        </c:manualLayout>
      </c:layout>
      <c:spPr>
        <a:ln>
          <a:solidFill>
            <a:schemeClr val="tx1"/>
          </a:solidFill>
        </a:ln>
      </c:spPr>
      <c:txPr>
        <a:bodyPr/>
        <a:lstStyle/>
        <a:p>
          <a:pPr>
            <a:defRPr sz="1400" b="1">
              <a:latin typeface="Times New Roman" pitchFamily="18" charset="0"/>
              <a:cs typeface="Times New Roman" pitchFamily="18" charset="0"/>
            </a:defRPr>
          </a:pPr>
          <a:endParaRPr lang="en-US"/>
        </a:p>
      </c:txPr>
    </c:legend>
    <c:plotVisOnly val="1"/>
  </c:chart>
  <c:txPr>
    <a:bodyPr/>
    <a:lstStyle/>
    <a:p>
      <a:pPr>
        <a:defRPr sz="1800"/>
      </a:pPr>
      <a:endParaRPr lang="en-US"/>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663707215169532"/>
          <c:y val="0.25765634899085887"/>
          <c:w val="0.41802761261985133"/>
          <c:h val="0.70632251787492062"/>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CCECFF"/>
              </a:solidFill>
              <a:ln>
                <a:solidFill>
                  <a:schemeClr val="tx1"/>
                </a:solidFill>
              </a:ln>
            </c:spPr>
          </c:dPt>
          <c:dPt>
            <c:idx val="2"/>
            <c:spPr>
              <a:solidFill>
                <a:srgbClr val="FFCCCC"/>
              </a:solidFill>
              <a:ln>
                <a:solidFill>
                  <a:schemeClr val="tx1"/>
                </a:solidFill>
              </a:ln>
            </c:spPr>
          </c:dPt>
          <c:dPt>
            <c:idx val="3"/>
            <c:spPr>
              <a:solidFill>
                <a:srgbClr val="FF0000"/>
              </a:solidFill>
              <a:ln>
                <a:solidFill>
                  <a:schemeClr val="tx1"/>
                </a:solidFill>
              </a:ln>
            </c:spPr>
          </c:dPt>
          <c:dPt>
            <c:idx val="4"/>
            <c:spPr>
              <a:solidFill>
                <a:srgbClr val="00B050"/>
              </a:solidFill>
              <a:ln>
                <a:solidFill>
                  <a:schemeClr val="tx1"/>
                </a:solidFill>
              </a:ln>
            </c:spPr>
          </c:dPt>
          <c:dLbls>
            <c:dLbl>
              <c:idx val="0"/>
              <c:layout>
                <c:manualLayout>
                  <c:x val="2.6750763297444961E-2"/>
                  <c:y val="-7.0980631731378405E-2"/>
                </c:manualLayout>
              </c:layout>
              <c:showVal val="1"/>
              <c:showCatName val="1"/>
              <c:separator>
</c:separator>
            </c:dLbl>
            <c:dLbl>
              <c:idx val="1"/>
              <c:layout>
                <c:manualLayout>
                  <c:x val="-6.6027907225882478E-3"/>
                  <c:y val="-1.3930446194225721E-2"/>
                </c:manualLayout>
              </c:layout>
              <c:showVal val="1"/>
              <c:showCatName val="1"/>
              <c:separator>
</c:separator>
            </c:dLbl>
            <c:dLbl>
              <c:idx val="2"/>
              <c:layout>
                <c:manualLayout>
                  <c:x val="1.388779527559056E-3"/>
                  <c:y val="-2.6137433251877888E-2"/>
                </c:manualLayout>
              </c:layout>
              <c:showVal val="1"/>
              <c:showCatName val="1"/>
              <c:separator>
</c:separator>
            </c:dLbl>
            <c:dLbl>
              <c:idx val="3"/>
              <c:layout>
                <c:manualLayout>
                  <c:x val="1.1055359151534598E-2"/>
                  <c:y val="-3.5521314146076568E-3"/>
                </c:manualLayout>
              </c:layout>
              <c:showVal val="1"/>
              <c:showCatName val="1"/>
              <c:separator>
</c:separator>
            </c:dLbl>
            <c:dLbl>
              <c:idx val="4"/>
              <c:layout>
                <c:manualLayout>
                  <c:x val="7.4356553645080078E-2"/>
                  <c:y val="3.2516517331885237E-3"/>
                </c:manualLayout>
              </c:layout>
              <c:showVal val="1"/>
              <c:showCatName val="1"/>
              <c:separator>
</c:separator>
            </c:dLbl>
            <c:dLbl>
              <c:idx val="5"/>
              <c:layout>
                <c:manualLayout>
                  <c:x val="3.4153215223097125E-2"/>
                  <c:y val="0"/>
                </c:manualLayout>
              </c:layout>
              <c:showVal val="1"/>
              <c:showCatName val="1"/>
              <c:separator>
</c:separator>
            </c:dLbl>
            <c:dLbl>
              <c:idx val="6"/>
              <c:layout>
                <c:manualLayout>
                  <c:x val="-4.1611307207288742E-2"/>
                  <c:y val="8.9024883629878038E-2"/>
                </c:manualLayout>
              </c:layout>
              <c:showVal val="1"/>
              <c:showCatName val="1"/>
              <c:separator>
</c:separator>
            </c:dLbl>
            <c:showVal val="1"/>
            <c:showCatName val="1"/>
            <c:separator>
</c:separator>
            <c:showLeaderLines val="1"/>
          </c:dLbls>
          <c:cat>
            <c:strRef>
              <c:f>Sheet1!$A$2:$A$6</c:f>
              <c:strCache>
                <c:ptCount val="5"/>
                <c:pt idx="0">
                  <c:v>Strongly Favor</c:v>
                </c:pt>
                <c:pt idx="1">
                  <c:v>Somewhat Favor</c:v>
                </c:pt>
                <c:pt idx="2">
                  <c:v>Somewhat Oppose</c:v>
                </c:pt>
                <c:pt idx="3">
                  <c:v>Strongly Oppose</c:v>
                </c:pt>
                <c:pt idx="4">
                  <c:v>DK/Ref</c:v>
                </c:pt>
              </c:strCache>
            </c:strRef>
          </c:cat>
          <c:val>
            <c:numRef>
              <c:f>Sheet1!$B$2:$B$6</c:f>
              <c:numCache>
                <c:formatCode>0%</c:formatCode>
                <c:ptCount val="5"/>
                <c:pt idx="0">
                  <c:v>0.51</c:v>
                </c:pt>
                <c:pt idx="1">
                  <c:v>0.22</c:v>
                </c:pt>
                <c:pt idx="2">
                  <c:v>0.12</c:v>
                </c:pt>
                <c:pt idx="3">
                  <c:v>0.08</c:v>
                </c:pt>
                <c:pt idx="4">
                  <c:v>7.0000000000000007E-2</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113090030412864"/>
          <c:y val="7.5605561023622037E-2"/>
          <c:w val="0.6338955547223265"/>
          <c:h val="0.74878912401574804"/>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Lbls>
            <c:dLbl>
              <c:idx val="0"/>
              <c:layout>
                <c:manualLayout>
                  <c:x val="-0.11713702453859937"/>
                  <c:y val="-0.10162229330708662"/>
                </c:manualLayout>
              </c:layout>
              <c:showVal val="1"/>
              <c:showCatName val="1"/>
              <c:separator>
</c:separator>
            </c:dLbl>
            <c:dLbl>
              <c:idx val="1"/>
              <c:layout>
                <c:manualLayout>
                  <c:x val="0.1929133858267717"/>
                  <c:y val="-2.8124999999999997E-2"/>
                </c:manualLayout>
              </c:layout>
              <c:showVal val="1"/>
              <c:showCatName val="1"/>
              <c:separator>
</c:separator>
            </c:dLbl>
            <c:dLbl>
              <c:idx val="2"/>
              <c:layout>
                <c:manualLayout>
                  <c:x val="0"/>
                  <c:y val="-6.2299704724409453E-2"/>
                </c:manualLayout>
              </c:layout>
              <c:showVal val="1"/>
              <c:showCatName val="1"/>
              <c:separator>
</c:separator>
            </c:dLbl>
            <c:dLbl>
              <c:idx val="3"/>
              <c:layout>
                <c:manualLayout>
                  <c:x val="7.9019028871391114E-4"/>
                  <c:y val="-7.0808070866141756E-2"/>
                </c:manualLayout>
              </c:layout>
              <c:showVal val="1"/>
              <c:showCatName val="1"/>
              <c:separator>
</c:separator>
            </c:dLbl>
            <c:showVal val="1"/>
            <c:showCatName val="1"/>
            <c:separator>
</c:separator>
            <c:showLeaderLines val="1"/>
          </c:dLbls>
          <c:cat>
            <c:strRef>
              <c:f>Sheet1!$A$2:$A$4</c:f>
              <c:strCache>
                <c:ptCount val="3"/>
                <c:pt idx="0">
                  <c:v>Republican Candidate</c:v>
                </c:pt>
                <c:pt idx="1">
                  <c:v>Democratic Candidate</c:v>
                </c:pt>
                <c:pt idx="2">
                  <c:v>Undecided/Ref</c:v>
                </c:pt>
              </c:strCache>
            </c:strRef>
          </c:cat>
          <c:val>
            <c:numRef>
              <c:f>Sheet1!$B$2:$B$4</c:f>
              <c:numCache>
                <c:formatCode>0%</c:formatCode>
                <c:ptCount val="3"/>
                <c:pt idx="0">
                  <c:v>0.34</c:v>
                </c:pt>
                <c:pt idx="1">
                  <c:v>0.28000000000000008</c:v>
                </c:pt>
                <c:pt idx="2">
                  <c:v>0.38000000000000006</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916970266776352"/>
          <c:y val="0.11972531450810028"/>
          <c:w val="0.40952421125930688"/>
          <c:h val="0.69195470178296681"/>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Pt>
            <c:idx val="3"/>
            <c:spPr>
              <a:solidFill>
                <a:srgbClr val="2D2D8A"/>
              </a:solidFill>
              <a:ln>
                <a:solidFill>
                  <a:schemeClr val="tx1"/>
                </a:solidFill>
              </a:ln>
            </c:spPr>
          </c:dPt>
          <c:dPt>
            <c:idx val="4"/>
            <c:spPr>
              <a:solidFill>
                <a:srgbClr val="FFFF00"/>
              </a:solidFill>
              <a:ln>
                <a:solidFill>
                  <a:schemeClr val="tx1"/>
                </a:solidFill>
              </a:ln>
            </c:spPr>
          </c:dPt>
          <c:dLbls>
            <c:dLbl>
              <c:idx val="0"/>
              <c:layout>
                <c:manualLayout>
                  <c:x val="8.0432803042476825E-3"/>
                  <c:y val="1.7241379310344834E-2"/>
                </c:manualLayout>
              </c:layout>
              <c:showVal val="1"/>
              <c:showCatName val="1"/>
              <c:separator>
</c:separator>
            </c:dLbl>
            <c:dLbl>
              <c:idx val="1"/>
              <c:layout>
                <c:manualLayout>
                  <c:x val="0.14475775349509884"/>
                  <c:y val="-2.4361933206625032E-3"/>
                </c:manualLayout>
              </c:layout>
              <c:showVal val="1"/>
              <c:showCatName val="1"/>
              <c:separator>
</c:separator>
            </c:dLbl>
            <c:dLbl>
              <c:idx val="2"/>
              <c:layout>
                <c:manualLayout>
                  <c:x val="1.3887795275590565E-3"/>
                  <c:y val="-2.6137433251877888E-2"/>
                </c:manualLayout>
              </c:layout>
              <c:showVal val="1"/>
              <c:showCatName val="1"/>
              <c:separator>
</c:separator>
            </c:dLbl>
            <c:dLbl>
              <c:idx val="3"/>
              <c:layout>
                <c:manualLayout>
                  <c:x val="-8.4940275322727512E-4"/>
                  <c:y val="2.1949950221739523E-3"/>
                </c:manualLayout>
              </c:layout>
              <c:showVal val="1"/>
              <c:showCatName val="1"/>
              <c:separator>
</c:separator>
            </c:dLbl>
            <c:dLbl>
              <c:idx val="4"/>
              <c:layout>
                <c:manualLayout>
                  <c:x val="-4.4691065402538969E-2"/>
                  <c:y val="3.7763598515702879E-4"/>
                </c:manualLayout>
              </c:layout>
              <c:showVal val="1"/>
              <c:showCatName val="1"/>
              <c:separator>
</c:separator>
            </c:dLbl>
            <c:dLbl>
              <c:idx val="5"/>
              <c:layout>
                <c:manualLayout>
                  <c:x val="3.4153215223097139E-2"/>
                  <c:y val="0"/>
                </c:manualLayout>
              </c:layout>
              <c:showVal val="1"/>
              <c:showCatName val="1"/>
              <c:separator>
</c:separator>
            </c:dLbl>
            <c:dLbl>
              <c:idx val="6"/>
              <c:layout>
                <c:manualLayout>
                  <c:x val="-4.1611307207288742E-2"/>
                  <c:y val="8.9024883629878079E-2"/>
                </c:manualLayout>
              </c:layout>
              <c:showVal val="1"/>
              <c:showCatName val="1"/>
              <c:separator>
</c:separator>
            </c:dLbl>
            <c:showVal val="1"/>
            <c:showCatName val="1"/>
            <c:separator>
</c:separator>
            <c:showLeaderLines val="1"/>
          </c:dLbls>
          <c:cat>
            <c:strRef>
              <c:f>Sheet1!$A$2:$A$6</c:f>
              <c:strCache>
                <c:ptCount val="5"/>
                <c:pt idx="0">
                  <c:v>Some people say that teacher development days, which are days that students are not in class but teachers are, should be reduced or eliminated to save nearly ten million dollars per day per cut.</c:v>
                </c:pt>
                <c:pt idx="1">
                  <c:v>Other people say teacher salaries should be reduced by the same percentage as other state workers</c:v>
                </c:pt>
                <c:pt idx="2">
                  <c:v>Agree w/ both statements</c:v>
                </c:pt>
                <c:pt idx="3">
                  <c:v>Agree w/ neither statement</c:v>
                </c:pt>
                <c:pt idx="4">
                  <c:v>DK/Ref</c:v>
                </c:pt>
              </c:strCache>
            </c:strRef>
          </c:cat>
          <c:val>
            <c:numRef>
              <c:f>Sheet1!$B$2:$B$6</c:f>
              <c:numCache>
                <c:formatCode>0%</c:formatCode>
                <c:ptCount val="5"/>
                <c:pt idx="0">
                  <c:v>0.4</c:v>
                </c:pt>
                <c:pt idx="1">
                  <c:v>0.13</c:v>
                </c:pt>
                <c:pt idx="2">
                  <c:v>0.15</c:v>
                </c:pt>
                <c:pt idx="3">
                  <c:v>0.28999999999999998</c:v>
                </c:pt>
                <c:pt idx="4">
                  <c:v>0.03</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4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74247336729966"/>
          <c:y val="0.27105832109969302"/>
          <c:w val="0.59092712675621428"/>
          <c:h val="0.68106855287156898"/>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Lbls>
            <c:dLbl>
              <c:idx val="0"/>
              <c:layout>
                <c:manualLayout>
                  <c:x val="-5.0835649220318047E-3"/>
                  <c:y val="-1.8846034076248942E-2"/>
                </c:manualLayout>
              </c:layout>
              <c:showVal val="1"/>
              <c:showCatName val="1"/>
              <c:separator>
</c:separator>
            </c:dLbl>
            <c:dLbl>
              <c:idx val="1"/>
              <c:layout>
                <c:manualLayout>
                  <c:x val="-9.8039215686274508E-3"/>
                  <c:y val="8.2245651496953755E-3"/>
                </c:manualLayout>
              </c:layout>
              <c:showVal val="1"/>
              <c:showCatName val="1"/>
              <c:separator>
</c:separator>
            </c:dLbl>
            <c:dLbl>
              <c:idx val="2"/>
              <c:layout>
                <c:manualLayout>
                  <c:x val="-6.1164698162729701E-2"/>
                  <c:y val="7.0285599893233682E-3"/>
                </c:manualLayout>
              </c:layout>
              <c:showVal val="1"/>
              <c:showCatName val="1"/>
              <c:separator>
</c:separator>
            </c:dLbl>
            <c:dLbl>
              <c:idx val="3"/>
              <c:layout>
                <c:manualLayout>
                  <c:x val="-1.5150918635170603E-2"/>
                  <c:y val="-2.6399036186050523E-2"/>
                </c:manualLayout>
              </c:layout>
              <c:showVal val="1"/>
              <c:showCatName val="1"/>
              <c:separator>
</c:separator>
            </c:dLbl>
            <c:dLbl>
              <c:idx val="4"/>
              <c:layout>
                <c:manualLayout>
                  <c:x val="5.9848309402501174E-3"/>
                  <c:y val="-4.8620971558883024E-3"/>
                </c:manualLayout>
              </c:layout>
              <c:showVal val="1"/>
              <c:showCatName val="1"/>
              <c:separator>
</c:separator>
            </c:dLbl>
            <c:dLbl>
              <c:idx val="5"/>
              <c:layout>
                <c:manualLayout>
                  <c:x val="6.3753884212749412E-3"/>
                  <c:y val="-4.5676723445283708E-2"/>
                </c:manualLayout>
              </c:layout>
              <c:showVal val="1"/>
              <c:showCatName val="1"/>
              <c:separator>
</c:separator>
            </c:dLbl>
            <c:dLbl>
              <c:idx val="6"/>
              <c:layout>
                <c:manualLayout>
                  <c:x val="-4.1611307207288742E-2"/>
                  <c:y val="8.9024883629877968E-2"/>
                </c:manualLayout>
              </c:layout>
              <c:showVal val="1"/>
              <c:showCatName val="1"/>
              <c:separator>
</c:separator>
            </c:dLbl>
            <c:showVal val="1"/>
            <c:showCatName val="1"/>
            <c:separator>
</c:separator>
            <c:showLeaderLines val="1"/>
          </c:dLbls>
          <c:cat>
            <c:strRef>
              <c:f>Sheet1!$A$2:$A$4</c:f>
              <c:strCache>
                <c:ptCount val="3"/>
                <c:pt idx="0">
                  <c:v>Yes</c:v>
                </c:pt>
                <c:pt idx="1">
                  <c:v>No</c:v>
                </c:pt>
                <c:pt idx="2">
                  <c:v>DK</c:v>
                </c:pt>
              </c:strCache>
            </c:strRef>
          </c:cat>
          <c:val>
            <c:numRef>
              <c:f>Sheet1!$B$2:$B$4</c:f>
              <c:numCache>
                <c:formatCode>0%</c:formatCode>
                <c:ptCount val="3"/>
                <c:pt idx="0">
                  <c:v>0.28999999999999998</c:v>
                </c:pt>
                <c:pt idx="1">
                  <c:v>0.7</c:v>
                </c:pt>
                <c:pt idx="2">
                  <c:v>0.01</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4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1073446327683617E-2"/>
          <c:w val="0.98462587303705684"/>
          <c:h val="0.83272165131900888"/>
        </c:manualLayout>
      </c:layout>
      <c:barChart>
        <c:barDir val="col"/>
        <c:grouping val="clustered"/>
        <c:ser>
          <c:idx val="0"/>
          <c:order val="0"/>
          <c:tx>
            <c:strRef>
              <c:f>Sheet1!$B$1</c:f>
              <c:strCache>
                <c:ptCount val="1"/>
                <c:pt idx="0">
                  <c:v>Sales</c:v>
                </c:pt>
              </c:strCache>
            </c:strRef>
          </c:tx>
          <c:spPr>
            <a:solidFill>
              <a:srgbClr val="00B050"/>
            </a:solidFill>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Lbls>
            <c:showVal val="1"/>
            <c:separator>
</c:separator>
          </c:dLbls>
          <c:cat>
            <c:strRef>
              <c:f>Sheet1!$A$2:$A$4</c:f>
              <c:strCache>
                <c:ptCount val="3"/>
                <c:pt idx="0">
                  <c:v>Yes, Made His Case Well*</c:v>
                </c:pt>
                <c:pt idx="1">
                  <c:v>No, Did Not Make His Case Well*</c:v>
                </c:pt>
                <c:pt idx="2">
                  <c:v>DK*</c:v>
                </c:pt>
              </c:strCache>
            </c:strRef>
          </c:cat>
          <c:val>
            <c:numRef>
              <c:f>Sheet1!$B$2:$B$4</c:f>
              <c:numCache>
                <c:formatCode>0%</c:formatCode>
                <c:ptCount val="3"/>
                <c:pt idx="0">
                  <c:v>0.09</c:v>
                </c:pt>
                <c:pt idx="1">
                  <c:v>0.19</c:v>
                </c:pt>
                <c:pt idx="2">
                  <c:v>0.02</c:v>
                </c:pt>
              </c:numCache>
            </c:numRef>
          </c:val>
        </c:ser>
        <c:dLbls>
          <c:showVal val="1"/>
        </c:dLbls>
        <c:gapWidth val="0"/>
        <c:axId val="95081600"/>
        <c:axId val="121499648"/>
      </c:barChart>
      <c:catAx>
        <c:axId val="95081600"/>
        <c:scaling>
          <c:orientation val="minMax"/>
        </c:scaling>
        <c:axPos val="b"/>
        <c:majorTickMark val="none"/>
        <c:tickLblPos val="nextTo"/>
        <c:spPr>
          <a:ln>
            <a:noFill/>
          </a:ln>
        </c:spPr>
        <c:crossAx val="121499648"/>
        <c:auto val="1"/>
        <c:lblAlgn val="ctr"/>
        <c:lblOffset val="100"/>
      </c:catAx>
      <c:valAx>
        <c:axId val="121499648"/>
        <c:scaling>
          <c:orientation val="minMax"/>
        </c:scaling>
        <c:delete val="1"/>
        <c:axPos val="l"/>
        <c:numFmt formatCode="0%" sourceLinked="1"/>
        <c:majorTickMark val="none"/>
        <c:tickLblPos val="none"/>
        <c:crossAx val="95081600"/>
        <c:crossBetween val="between"/>
      </c:valAx>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4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778880632878637"/>
          <c:y val="0.22303572222963655"/>
          <c:w val="0.54435849930523394"/>
          <c:h val="0.62739623648738818"/>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Lbls>
            <c:dLbl>
              <c:idx val="0"/>
              <c:layout>
                <c:manualLayout>
                  <c:x val="-4.0294813500425124E-2"/>
                  <c:y val="-6.4043774189243272E-2"/>
                </c:manualLayout>
              </c:layout>
              <c:showVal val="1"/>
              <c:showCatName val="1"/>
              <c:separator>
</c:separator>
            </c:dLbl>
            <c:dLbl>
              <c:idx val="1"/>
              <c:layout>
                <c:manualLayout>
                  <c:x val="-2.7616354293741505E-3"/>
                  <c:y val="-5.8874949953289738E-3"/>
                </c:manualLayout>
              </c:layout>
              <c:showVal val="1"/>
              <c:showCatName val="1"/>
              <c:separator>
</c:separator>
            </c:dLbl>
            <c:dLbl>
              <c:idx val="2"/>
              <c:layout>
                <c:manualLayout>
                  <c:x val="-4.0037891390336769E-2"/>
                  <c:y val="-4.2708750389252193E-3"/>
                </c:manualLayout>
              </c:layout>
              <c:showVal val="1"/>
              <c:showCatName val="1"/>
              <c:separator>
</c:separator>
            </c:dLbl>
            <c:dLbl>
              <c:idx val="3"/>
              <c:layout>
                <c:manualLayout>
                  <c:x val="-1.5150918635170603E-2"/>
                  <c:y val="-2.639903618605053E-2"/>
                </c:manualLayout>
              </c:layout>
              <c:showVal val="1"/>
              <c:showCatName val="1"/>
              <c:separator>
</c:separator>
            </c:dLbl>
            <c:dLbl>
              <c:idx val="4"/>
              <c:layout>
                <c:manualLayout>
                  <c:x val="5.9848309402501174E-3"/>
                  <c:y val="-4.8620971558883024E-3"/>
                </c:manualLayout>
              </c:layout>
              <c:showVal val="1"/>
              <c:showCatName val="1"/>
              <c:separator>
</c:separator>
            </c:dLbl>
            <c:dLbl>
              <c:idx val="5"/>
              <c:layout>
                <c:manualLayout>
                  <c:x val="6.3753884212749421E-3"/>
                  <c:y val="-4.5676723445283715E-2"/>
                </c:manualLayout>
              </c:layout>
              <c:showVal val="1"/>
              <c:showCatName val="1"/>
              <c:separator>
</c:separator>
            </c:dLbl>
            <c:dLbl>
              <c:idx val="6"/>
              <c:layout>
                <c:manualLayout>
                  <c:x val="-4.1611307207288742E-2"/>
                  <c:y val="8.9024883629877996E-2"/>
                </c:manualLayout>
              </c:layout>
              <c:showVal val="1"/>
              <c:showCatName val="1"/>
              <c:separator>
</c:separator>
            </c:dLbl>
            <c:showVal val="1"/>
            <c:showCatName val="1"/>
            <c:separator>
</c:separator>
            <c:showLeaderLines val="1"/>
          </c:dLbls>
          <c:cat>
            <c:strRef>
              <c:f>Sheet1!$A$2:$A$4</c:f>
              <c:strCache>
                <c:ptCount val="3"/>
                <c:pt idx="0">
                  <c:v>Yes, Understands the Problems Facing People Like Yourself</c:v>
                </c:pt>
                <c:pt idx="1">
                  <c:v>No, Does Not Understand the Problems Facing People Like Yourself</c:v>
                </c:pt>
                <c:pt idx="2">
                  <c:v>DK</c:v>
                </c:pt>
              </c:strCache>
            </c:strRef>
          </c:cat>
          <c:val>
            <c:numRef>
              <c:f>Sheet1!$B$2:$B$4</c:f>
              <c:numCache>
                <c:formatCode>0%</c:formatCode>
                <c:ptCount val="3"/>
                <c:pt idx="0">
                  <c:v>0.4</c:v>
                </c:pt>
                <c:pt idx="1">
                  <c:v>0.51</c:v>
                </c:pt>
                <c:pt idx="2">
                  <c:v>0.09</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4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09312040220326"/>
          <c:y val="0.25410916855732019"/>
          <c:w val="0.54435849930523372"/>
          <c:h val="0.62739623648738863"/>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Lbls>
            <c:dLbl>
              <c:idx val="0"/>
              <c:layout>
                <c:manualLayout>
                  <c:x val="-3.887102140401464E-4"/>
                  <c:y val="-0.12054094933048623"/>
                </c:manualLayout>
              </c:layout>
              <c:showVal val="1"/>
              <c:showCatName val="1"/>
              <c:separator>
</c:separator>
            </c:dLbl>
            <c:dLbl>
              <c:idx val="1"/>
              <c:layout>
                <c:manualLayout>
                  <c:x val="-7.4564711101253187E-3"/>
                  <c:y val="-1.1537212509453268E-2"/>
                </c:manualLayout>
              </c:layout>
              <c:showVal val="1"/>
              <c:showCatName val="1"/>
              <c:separator>
</c:separator>
            </c:dLbl>
            <c:dLbl>
              <c:idx val="2"/>
              <c:layout>
                <c:manualLayout>
                  <c:x val="-4.0037891390336797E-2"/>
                  <c:y val="-4.2708750389252176E-3"/>
                </c:manualLayout>
              </c:layout>
              <c:showVal val="1"/>
              <c:showCatName val="1"/>
              <c:separator>
</c:separator>
            </c:dLbl>
            <c:dLbl>
              <c:idx val="3"/>
              <c:layout>
                <c:manualLayout>
                  <c:x val="-1.5150918635170603E-2"/>
                  <c:y val="-2.6399036186050544E-2"/>
                </c:manualLayout>
              </c:layout>
              <c:showVal val="1"/>
              <c:showCatName val="1"/>
              <c:separator>
</c:separator>
            </c:dLbl>
            <c:dLbl>
              <c:idx val="4"/>
              <c:layout>
                <c:manualLayout>
                  <c:x val="5.9848309402501174E-3"/>
                  <c:y val="-4.8620971558883024E-3"/>
                </c:manualLayout>
              </c:layout>
              <c:showVal val="1"/>
              <c:showCatName val="1"/>
              <c:separator>
</c:separator>
            </c:dLbl>
            <c:dLbl>
              <c:idx val="5"/>
              <c:layout>
                <c:manualLayout>
                  <c:x val="6.3753884212749438E-3"/>
                  <c:y val="-4.5676723445283722E-2"/>
                </c:manualLayout>
              </c:layout>
              <c:showVal val="1"/>
              <c:showCatName val="1"/>
              <c:separator>
</c:separator>
            </c:dLbl>
            <c:dLbl>
              <c:idx val="6"/>
              <c:layout>
                <c:manualLayout>
                  <c:x val="-4.1611307207288742E-2"/>
                  <c:y val="8.9024883629878038E-2"/>
                </c:manualLayout>
              </c:layout>
              <c:showVal val="1"/>
              <c:showCatName val="1"/>
              <c:separator>
</c:separator>
            </c:dLbl>
            <c:showVal val="1"/>
            <c:showCatName val="1"/>
            <c:separator>
</c:separator>
            <c:showLeaderLines val="1"/>
          </c:dLbls>
          <c:cat>
            <c:strRef>
              <c:f>Sheet1!$A$2:$A$4</c:f>
              <c:strCache>
                <c:ptCount val="3"/>
                <c:pt idx="0">
                  <c:v>Yes, Understands the Problems Facing People Like Yourself</c:v>
                </c:pt>
                <c:pt idx="1">
                  <c:v>No, Does Not Understand the Problems Facing People Like Yourself</c:v>
                </c:pt>
                <c:pt idx="2">
                  <c:v>DK</c:v>
                </c:pt>
              </c:strCache>
            </c:strRef>
          </c:cat>
          <c:val>
            <c:numRef>
              <c:f>Sheet1!$B$2:$B$4</c:f>
              <c:numCache>
                <c:formatCode>0%</c:formatCode>
                <c:ptCount val="3"/>
                <c:pt idx="0">
                  <c:v>0.37</c:v>
                </c:pt>
                <c:pt idx="1">
                  <c:v>0.57999999999999996</c:v>
                </c:pt>
                <c:pt idx="2">
                  <c:v>0.05</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
          <c:y val="0"/>
          <c:w val="1"/>
          <c:h val="0.84052609032679204"/>
        </c:manualLayout>
      </c:layout>
      <c:barChart>
        <c:barDir val="col"/>
        <c:grouping val="clustered"/>
        <c:ser>
          <c:idx val="0"/>
          <c:order val="0"/>
          <c:tx>
            <c:strRef>
              <c:f>Sheet1!$B$1</c:f>
              <c:strCache>
                <c:ptCount val="1"/>
                <c:pt idx="0">
                  <c:v>Total Heard Of </c:v>
                </c:pt>
              </c:strCache>
            </c:strRef>
          </c:tx>
          <c:spPr>
            <a:solidFill>
              <a:srgbClr val="00B050"/>
            </a:solidFill>
            <a:ln>
              <a:solidFill>
                <a:schemeClr val="tx1"/>
              </a:solidFill>
            </a:ln>
          </c:spPr>
          <c:dLbls>
            <c:txPr>
              <a:bodyPr/>
              <a:lstStyle/>
              <a:p>
                <a:pPr>
                  <a:defRPr sz="1400" b="1">
                    <a:latin typeface="Times New Roman" pitchFamily="18" charset="0"/>
                    <a:cs typeface="Times New Roman" pitchFamily="18" charset="0"/>
                  </a:defRPr>
                </a:pPr>
                <a:endParaRPr lang="en-US"/>
              </a:p>
            </c:txPr>
            <c:dLblPos val="outEnd"/>
            <c:showVal val="1"/>
          </c:dLbls>
          <c:cat>
            <c:strRef>
              <c:f>Sheet1!$A$2:$A$5</c:f>
              <c:strCache>
                <c:ptCount val="4"/>
                <c:pt idx="0">
                  <c:v>Brian Sandoval</c:v>
                </c:pt>
                <c:pt idx="1">
                  <c:v>Jim Gibbons </c:v>
                </c:pt>
                <c:pt idx="2">
                  <c:v>Rory Reid</c:v>
                </c:pt>
                <c:pt idx="3">
                  <c:v>Mike Montandon</c:v>
                </c:pt>
              </c:strCache>
            </c:strRef>
          </c:cat>
          <c:val>
            <c:numRef>
              <c:f>Sheet1!$B$2:$B$5</c:f>
              <c:numCache>
                <c:formatCode>0%</c:formatCode>
                <c:ptCount val="4"/>
                <c:pt idx="0">
                  <c:v>0.71000000000000008</c:v>
                </c:pt>
                <c:pt idx="1">
                  <c:v>0.97000000000000008</c:v>
                </c:pt>
                <c:pt idx="2">
                  <c:v>0.79</c:v>
                </c:pt>
                <c:pt idx="3">
                  <c:v>0.28000000000000008</c:v>
                </c:pt>
              </c:numCache>
            </c:numRef>
          </c:val>
        </c:ser>
        <c:ser>
          <c:idx val="1"/>
          <c:order val="1"/>
          <c:tx>
            <c:strRef>
              <c:f>Sheet1!$C$1</c:f>
              <c:strCache>
                <c:ptCount val="1"/>
                <c:pt idx="0">
                  <c:v>Total Favorable</c:v>
                </c:pt>
              </c:strCache>
            </c:strRef>
          </c:tx>
          <c:spPr>
            <a:solidFill>
              <a:srgbClr val="0000FF"/>
            </a:solidFill>
            <a:ln>
              <a:solidFill>
                <a:schemeClr val="tx1"/>
              </a:solidFill>
            </a:ln>
          </c:spPr>
          <c:dLbls>
            <c:txPr>
              <a:bodyPr/>
              <a:lstStyle/>
              <a:p>
                <a:pPr>
                  <a:defRPr sz="1400" b="1">
                    <a:latin typeface="Times New Roman" pitchFamily="18" charset="0"/>
                    <a:cs typeface="Times New Roman" pitchFamily="18" charset="0"/>
                  </a:defRPr>
                </a:pPr>
                <a:endParaRPr lang="en-US"/>
              </a:p>
            </c:txPr>
            <c:dLblPos val="outEnd"/>
            <c:showVal val="1"/>
          </c:dLbls>
          <c:cat>
            <c:strRef>
              <c:f>Sheet1!$A$2:$A$5</c:f>
              <c:strCache>
                <c:ptCount val="4"/>
                <c:pt idx="0">
                  <c:v>Brian Sandoval</c:v>
                </c:pt>
                <c:pt idx="1">
                  <c:v>Jim Gibbons </c:v>
                </c:pt>
                <c:pt idx="2">
                  <c:v>Rory Reid</c:v>
                </c:pt>
                <c:pt idx="3">
                  <c:v>Mike Montandon</c:v>
                </c:pt>
              </c:strCache>
            </c:strRef>
          </c:cat>
          <c:val>
            <c:numRef>
              <c:f>Sheet1!$C$2:$C$5</c:f>
              <c:numCache>
                <c:formatCode>0%</c:formatCode>
                <c:ptCount val="4"/>
                <c:pt idx="0">
                  <c:v>0.37000000000000005</c:v>
                </c:pt>
                <c:pt idx="1">
                  <c:v>0.29000000000000004</c:v>
                </c:pt>
                <c:pt idx="2">
                  <c:v>0.23</c:v>
                </c:pt>
                <c:pt idx="3">
                  <c:v>0.1</c:v>
                </c:pt>
              </c:numCache>
            </c:numRef>
          </c:val>
        </c:ser>
        <c:ser>
          <c:idx val="2"/>
          <c:order val="2"/>
          <c:tx>
            <c:strRef>
              <c:f>Sheet1!$D$1</c:f>
              <c:strCache>
                <c:ptCount val="1"/>
                <c:pt idx="0">
                  <c:v>Total Unfavorable</c:v>
                </c:pt>
              </c:strCache>
            </c:strRef>
          </c:tx>
          <c:spPr>
            <a:solidFill>
              <a:srgbClr val="FF0000"/>
            </a:solidFill>
            <a:ln>
              <a:solidFill>
                <a:schemeClr val="tx1"/>
              </a:solidFill>
            </a:ln>
          </c:spPr>
          <c:dLbls>
            <c:txPr>
              <a:bodyPr/>
              <a:lstStyle/>
              <a:p>
                <a:pPr>
                  <a:defRPr sz="1400" b="1">
                    <a:latin typeface="Times New Roman" pitchFamily="18" charset="0"/>
                    <a:cs typeface="Times New Roman" pitchFamily="18" charset="0"/>
                  </a:defRPr>
                </a:pPr>
                <a:endParaRPr lang="en-US"/>
              </a:p>
            </c:txPr>
            <c:showVal val="1"/>
          </c:dLbls>
          <c:cat>
            <c:strRef>
              <c:f>Sheet1!$A$2:$A$5</c:f>
              <c:strCache>
                <c:ptCount val="4"/>
                <c:pt idx="0">
                  <c:v>Brian Sandoval</c:v>
                </c:pt>
                <c:pt idx="1">
                  <c:v>Jim Gibbons </c:v>
                </c:pt>
                <c:pt idx="2">
                  <c:v>Rory Reid</c:v>
                </c:pt>
                <c:pt idx="3">
                  <c:v>Mike Montandon</c:v>
                </c:pt>
              </c:strCache>
            </c:strRef>
          </c:cat>
          <c:val>
            <c:numRef>
              <c:f>Sheet1!$D$2:$D$5</c:f>
              <c:numCache>
                <c:formatCode>0%</c:formatCode>
                <c:ptCount val="4"/>
                <c:pt idx="0">
                  <c:v>0.1</c:v>
                </c:pt>
                <c:pt idx="1">
                  <c:v>0.58000000000000007</c:v>
                </c:pt>
                <c:pt idx="2">
                  <c:v>0.37000000000000005</c:v>
                </c:pt>
                <c:pt idx="3">
                  <c:v>0.05</c:v>
                </c:pt>
              </c:numCache>
            </c:numRef>
          </c:val>
        </c:ser>
        <c:dLbls>
          <c:showVal val="1"/>
        </c:dLbls>
        <c:gapWidth val="75"/>
        <c:axId val="74649984"/>
        <c:axId val="74651520"/>
      </c:barChart>
      <c:catAx>
        <c:axId val="74649984"/>
        <c:scaling>
          <c:orientation val="minMax"/>
        </c:scaling>
        <c:axPos val="b"/>
        <c:majorTickMark val="none"/>
        <c:tickLblPos val="nextTo"/>
        <c:spPr>
          <a:ln>
            <a:noFill/>
          </a:ln>
        </c:spPr>
        <c:txPr>
          <a:bodyPr/>
          <a:lstStyle/>
          <a:p>
            <a:pPr>
              <a:defRPr sz="1400" b="1" i="0">
                <a:latin typeface="Times New Roman" pitchFamily="18" charset="0"/>
                <a:cs typeface="Times New Roman" pitchFamily="18" charset="0"/>
              </a:defRPr>
            </a:pPr>
            <a:endParaRPr lang="en-US"/>
          </a:p>
        </c:txPr>
        <c:crossAx val="74651520"/>
        <c:crosses val="autoZero"/>
        <c:auto val="1"/>
        <c:lblAlgn val="ctr"/>
        <c:lblOffset val="1"/>
      </c:catAx>
      <c:valAx>
        <c:axId val="74651520"/>
        <c:scaling>
          <c:orientation val="minMax"/>
        </c:scaling>
        <c:delete val="1"/>
        <c:axPos val="l"/>
        <c:numFmt formatCode="0%" sourceLinked="1"/>
        <c:majorTickMark val="none"/>
        <c:tickLblPos val="none"/>
        <c:crossAx val="74649984"/>
        <c:crosses val="autoZero"/>
        <c:crossBetween val="between"/>
      </c:valAx>
    </c:plotArea>
    <c:legend>
      <c:legendPos val="b"/>
      <c:layout>
        <c:manualLayout>
          <c:xMode val="edge"/>
          <c:yMode val="edge"/>
          <c:x val="0.21677449693788278"/>
          <c:y val="0.9207814960629922"/>
          <c:w val="0.56691415135608059"/>
          <c:h val="5.5310676838970285E-2"/>
        </c:manualLayout>
      </c:layout>
      <c:spPr>
        <a:ln>
          <a:solidFill>
            <a:schemeClr val="tx1"/>
          </a:solidFill>
        </a:ln>
      </c:spPr>
      <c:txPr>
        <a:bodyPr/>
        <a:lstStyle/>
        <a:p>
          <a:pPr>
            <a:defRPr sz="1400" b="1">
              <a:latin typeface="Times New Roman" pitchFamily="18" charset="0"/>
              <a:cs typeface="Times New Roman" pitchFamily="18" charset="0"/>
            </a:defRPr>
          </a:pPr>
          <a:endParaRPr lang="en-US"/>
        </a:p>
      </c:txPr>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
          <c:y val="0"/>
          <c:w val="1"/>
          <c:h val="0.80943800742523753"/>
        </c:manualLayout>
      </c:layout>
      <c:barChart>
        <c:barDir val="col"/>
        <c:grouping val="clustered"/>
        <c:ser>
          <c:idx val="0"/>
          <c:order val="0"/>
          <c:tx>
            <c:strRef>
              <c:f>Sheet1!$B$1</c:f>
              <c:strCache>
                <c:ptCount val="1"/>
                <c:pt idx="0">
                  <c:v>Total Heard Of </c:v>
                </c:pt>
              </c:strCache>
            </c:strRef>
          </c:tx>
          <c:spPr>
            <a:solidFill>
              <a:srgbClr val="00B050"/>
            </a:solidFill>
            <a:ln>
              <a:solidFill>
                <a:schemeClr val="tx1"/>
              </a:solidFill>
            </a:ln>
          </c:spPr>
          <c:dLbls>
            <c:txPr>
              <a:bodyPr/>
              <a:lstStyle/>
              <a:p>
                <a:pPr>
                  <a:defRPr sz="1400" b="1">
                    <a:latin typeface="Times New Roman" pitchFamily="18" charset="0"/>
                    <a:cs typeface="Times New Roman" pitchFamily="18" charset="0"/>
                  </a:defRPr>
                </a:pPr>
                <a:endParaRPr lang="en-US"/>
              </a:p>
            </c:txPr>
            <c:dLblPos val="outEnd"/>
            <c:showVal val="1"/>
          </c:dLbls>
          <c:cat>
            <c:strRef>
              <c:f>Sheet1!$A$2:$A$8</c:f>
              <c:strCache>
                <c:ptCount val="7"/>
                <c:pt idx="0">
                  <c:v>Sue                   Lowden</c:v>
                </c:pt>
                <c:pt idx="1">
                  <c:v>Harry                Reid</c:v>
                </c:pt>
                <c:pt idx="2">
                  <c:v>Danny Tarkanian</c:v>
                </c:pt>
                <c:pt idx="3">
                  <c:v>Sharron                      Angle</c:v>
                </c:pt>
                <c:pt idx="4">
                  <c:v>Chad Christensen</c:v>
                </c:pt>
                <c:pt idx="5">
                  <c:v>Mark           Amodei</c:v>
                </c:pt>
                <c:pt idx="6">
                  <c:v>John                           Chachas</c:v>
                </c:pt>
              </c:strCache>
            </c:strRef>
          </c:cat>
          <c:val>
            <c:numRef>
              <c:f>Sheet1!$B$2:$B$8</c:f>
              <c:numCache>
                <c:formatCode>0%</c:formatCode>
                <c:ptCount val="7"/>
                <c:pt idx="0">
                  <c:v>0.79</c:v>
                </c:pt>
                <c:pt idx="1">
                  <c:v>0.97000000000000008</c:v>
                </c:pt>
                <c:pt idx="2">
                  <c:v>0.79</c:v>
                </c:pt>
                <c:pt idx="3">
                  <c:v>0.47000000000000003</c:v>
                </c:pt>
                <c:pt idx="4">
                  <c:v>0.26</c:v>
                </c:pt>
                <c:pt idx="5">
                  <c:v>0.26</c:v>
                </c:pt>
                <c:pt idx="6">
                  <c:v>0.22</c:v>
                </c:pt>
              </c:numCache>
            </c:numRef>
          </c:val>
        </c:ser>
        <c:ser>
          <c:idx val="1"/>
          <c:order val="1"/>
          <c:tx>
            <c:strRef>
              <c:f>Sheet1!$C$1</c:f>
              <c:strCache>
                <c:ptCount val="1"/>
                <c:pt idx="0">
                  <c:v>Total Favorable</c:v>
                </c:pt>
              </c:strCache>
            </c:strRef>
          </c:tx>
          <c:spPr>
            <a:solidFill>
              <a:srgbClr val="0000FF"/>
            </a:solidFill>
            <a:ln>
              <a:solidFill>
                <a:schemeClr val="tx1"/>
              </a:solidFill>
            </a:ln>
          </c:spPr>
          <c:dLbls>
            <c:txPr>
              <a:bodyPr/>
              <a:lstStyle/>
              <a:p>
                <a:pPr>
                  <a:defRPr sz="1400" b="1">
                    <a:latin typeface="Times New Roman" pitchFamily="18" charset="0"/>
                    <a:cs typeface="Times New Roman" pitchFamily="18" charset="0"/>
                  </a:defRPr>
                </a:pPr>
                <a:endParaRPr lang="en-US"/>
              </a:p>
            </c:txPr>
            <c:dLblPos val="outEnd"/>
            <c:showVal val="1"/>
          </c:dLbls>
          <c:cat>
            <c:strRef>
              <c:f>Sheet1!$A$2:$A$8</c:f>
              <c:strCache>
                <c:ptCount val="7"/>
                <c:pt idx="0">
                  <c:v>Sue                   Lowden</c:v>
                </c:pt>
                <c:pt idx="1">
                  <c:v>Harry                Reid</c:v>
                </c:pt>
                <c:pt idx="2">
                  <c:v>Danny Tarkanian</c:v>
                </c:pt>
                <c:pt idx="3">
                  <c:v>Sharron                      Angle</c:v>
                </c:pt>
                <c:pt idx="4">
                  <c:v>Chad Christensen</c:v>
                </c:pt>
                <c:pt idx="5">
                  <c:v>Mark           Amodei</c:v>
                </c:pt>
                <c:pt idx="6">
                  <c:v>John                           Chachas</c:v>
                </c:pt>
              </c:strCache>
            </c:strRef>
          </c:cat>
          <c:val>
            <c:numRef>
              <c:f>Sheet1!$C$2:$C$8</c:f>
              <c:numCache>
                <c:formatCode>0%</c:formatCode>
                <c:ptCount val="7"/>
                <c:pt idx="0">
                  <c:v>0.39000000000000007</c:v>
                </c:pt>
                <c:pt idx="1">
                  <c:v>0.35000000000000003</c:v>
                </c:pt>
                <c:pt idx="2">
                  <c:v>0.35000000000000003</c:v>
                </c:pt>
                <c:pt idx="3">
                  <c:v>0.18000000000000002</c:v>
                </c:pt>
                <c:pt idx="4">
                  <c:v>8.0000000000000016E-2</c:v>
                </c:pt>
                <c:pt idx="5">
                  <c:v>7.0000000000000021E-2</c:v>
                </c:pt>
                <c:pt idx="6">
                  <c:v>3.0000000000000002E-2</c:v>
                </c:pt>
              </c:numCache>
            </c:numRef>
          </c:val>
        </c:ser>
        <c:ser>
          <c:idx val="2"/>
          <c:order val="2"/>
          <c:tx>
            <c:strRef>
              <c:f>Sheet1!$D$1</c:f>
              <c:strCache>
                <c:ptCount val="1"/>
                <c:pt idx="0">
                  <c:v>Total Unfavorable</c:v>
                </c:pt>
              </c:strCache>
            </c:strRef>
          </c:tx>
          <c:spPr>
            <a:solidFill>
              <a:srgbClr val="FF0000"/>
            </a:solidFill>
            <a:ln>
              <a:solidFill>
                <a:schemeClr val="tx1"/>
              </a:solidFill>
            </a:ln>
          </c:spPr>
          <c:dLbls>
            <c:txPr>
              <a:bodyPr/>
              <a:lstStyle/>
              <a:p>
                <a:pPr>
                  <a:defRPr sz="1400" b="1">
                    <a:latin typeface="Times New Roman" pitchFamily="18" charset="0"/>
                    <a:cs typeface="Times New Roman" pitchFamily="18" charset="0"/>
                  </a:defRPr>
                </a:pPr>
                <a:endParaRPr lang="en-US"/>
              </a:p>
            </c:txPr>
            <c:showVal val="1"/>
          </c:dLbls>
          <c:cat>
            <c:strRef>
              <c:f>Sheet1!$A$2:$A$8</c:f>
              <c:strCache>
                <c:ptCount val="7"/>
                <c:pt idx="0">
                  <c:v>Sue                   Lowden</c:v>
                </c:pt>
                <c:pt idx="1">
                  <c:v>Harry                Reid</c:v>
                </c:pt>
                <c:pt idx="2">
                  <c:v>Danny Tarkanian</c:v>
                </c:pt>
                <c:pt idx="3">
                  <c:v>Sharron                      Angle</c:v>
                </c:pt>
                <c:pt idx="4">
                  <c:v>Chad Christensen</c:v>
                </c:pt>
                <c:pt idx="5">
                  <c:v>Mark           Amodei</c:v>
                </c:pt>
                <c:pt idx="6">
                  <c:v>John                           Chachas</c:v>
                </c:pt>
              </c:strCache>
            </c:strRef>
          </c:cat>
          <c:val>
            <c:numRef>
              <c:f>Sheet1!$D$2:$D$8</c:f>
              <c:numCache>
                <c:formatCode>0%</c:formatCode>
                <c:ptCount val="7"/>
                <c:pt idx="0">
                  <c:v>0.17</c:v>
                </c:pt>
                <c:pt idx="1">
                  <c:v>0.58000000000000007</c:v>
                </c:pt>
                <c:pt idx="2">
                  <c:v>0.17</c:v>
                </c:pt>
                <c:pt idx="3">
                  <c:v>8.0000000000000016E-2</c:v>
                </c:pt>
                <c:pt idx="4">
                  <c:v>0.05</c:v>
                </c:pt>
                <c:pt idx="5">
                  <c:v>0.05</c:v>
                </c:pt>
                <c:pt idx="6">
                  <c:v>4.0000000000000008E-2</c:v>
                </c:pt>
              </c:numCache>
            </c:numRef>
          </c:val>
        </c:ser>
        <c:dLbls>
          <c:showVal val="1"/>
        </c:dLbls>
        <c:gapWidth val="75"/>
        <c:axId val="74838400"/>
        <c:axId val="74839936"/>
      </c:barChart>
      <c:catAx>
        <c:axId val="74838400"/>
        <c:scaling>
          <c:orientation val="minMax"/>
        </c:scaling>
        <c:axPos val="b"/>
        <c:majorTickMark val="none"/>
        <c:tickLblPos val="nextTo"/>
        <c:spPr>
          <a:ln>
            <a:noFill/>
          </a:ln>
        </c:spPr>
        <c:txPr>
          <a:bodyPr/>
          <a:lstStyle/>
          <a:p>
            <a:pPr>
              <a:defRPr sz="1400" b="1" i="0">
                <a:latin typeface="Times New Roman" pitchFamily="18" charset="0"/>
                <a:cs typeface="Times New Roman" pitchFamily="18" charset="0"/>
              </a:defRPr>
            </a:pPr>
            <a:endParaRPr lang="en-US"/>
          </a:p>
        </c:txPr>
        <c:crossAx val="74839936"/>
        <c:crosses val="autoZero"/>
        <c:auto val="1"/>
        <c:lblAlgn val="ctr"/>
        <c:lblOffset val="1"/>
      </c:catAx>
      <c:valAx>
        <c:axId val="74839936"/>
        <c:scaling>
          <c:orientation val="minMax"/>
        </c:scaling>
        <c:delete val="1"/>
        <c:axPos val="l"/>
        <c:numFmt formatCode="0%" sourceLinked="1"/>
        <c:majorTickMark val="none"/>
        <c:tickLblPos val="none"/>
        <c:crossAx val="74838400"/>
        <c:crosses val="autoZero"/>
        <c:crossBetween val="between"/>
      </c:valAx>
    </c:plotArea>
    <c:legend>
      <c:legendPos val="b"/>
      <c:layout>
        <c:manualLayout>
          <c:xMode val="edge"/>
          <c:yMode val="edge"/>
          <c:x val="0.21677449693788281"/>
          <c:y val="0.92078149606299231"/>
          <c:w val="0.5669141513560807"/>
          <c:h val="5.5310676838970313E-2"/>
        </c:manualLayout>
      </c:layout>
      <c:spPr>
        <a:ln>
          <a:solidFill>
            <a:schemeClr val="tx1"/>
          </a:solidFill>
        </a:ln>
      </c:spPr>
      <c:txPr>
        <a:bodyPr/>
        <a:lstStyle/>
        <a:p>
          <a:pPr>
            <a:defRPr sz="1400" b="1">
              <a:latin typeface="Times New Roman" pitchFamily="18" charset="0"/>
              <a:cs typeface="Times New Roman" pitchFamily="18" charset="0"/>
            </a:defRPr>
          </a:pPr>
          <a:endParaRPr lang="en-US"/>
        </a:p>
      </c:txPr>
    </c:legend>
    <c:plotVisOnly val="1"/>
  </c:chart>
  <c:txPr>
    <a:bodyPr/>
    <a:lstStyle/>
    <a:p>
      <a:pPr>
        <a:defRPr sz="1800"/>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
          <c:y val="7.5000000000000011E-2"/>
          <c:w val="1"/>
          <c:h val="0.73041683070866137"/>
        </c:manualLayout>
      </c:layout>
      <c:barChart>
        <c:barDir val="col"/>
        <c:grouping val="clustered"/>
        <c:ser>
          <c:idx val="0"/>
          <c:order val="0"/>
          <c:tx>
            <c:strRef>
              <c:f>Sheet1!$B$1</c:f>
              <c:strCache>
                <c:ptCount val="1"/>
                <c:pt idx="0">
                  <c:v>Total Re-Elect</c:v>
                </c:pt>
              </c:strCache>
            </c:strRef>
          </c:tx>
          <c:spPr>
            <a:solidFill>
              <a:srgbClr val="0000FF"/>
            </a:solidFill>
            <a:ln>
              <a:solidFill>
                <a:schemeClr val="tx1"/>
              </a:solidFill>
            </a:ln>
          </c:spPr>
          <c:dLbls>
            <c:txPr>
              <a:bodyPr/>
              <a:lstStyle/>
              <a:p>
                <a:pPr>
                  <a:defRPr sz="1400" b="1">
                    <a:latin typeface="Times New Roman" pitchFamily="18" charset="0"/>
                    <a:cs typeface="Times New Roman" pitchFamily="18" charset="0"/>
                  </a:defRPr>
                </a:pPr>
                <a:endParaRPr lang="en-US"/>
              </a:p>
            </c:txPr>
            <c:dLblPos val="outEnd"/>
            <c:showVal val="1"/>
          </c:dLbls>
          <c:cat>
            <c:strRef>
              <c:f>Sheet1!$A$2:$A$6</c:f>
              <c:strCache>
                <c:ptCount val="5"/>
                <c:pt idx="0">
                  <c:v>Base GOP                                            (26%)</c:v>
                </c:pt>
                <c:pt idx="1">
                  <c:v>Soft GOP                                                    (11%)</c:v>
                </c:pt>
                <c:pt idx="2">
                  <c:v>Ind                                                                       (18%)</c:v>
                </c:pt>
                <c:pt idx="3">
                  <c:v>Soft Dem                                                       (16%)</c:v>
                </c:pt>
                <c:pt idx="4">
                  <c:v>Base Dem                                                            (26%)</c:v>
                </c:pt>
              </c:strCache>
            </c:strRef>
          </c:cat>
          <c:val>
            <c:numRef>
              <c:f>Sheet1!$B$2:$B$6</c:f>
              <c:numCache>
                <c:formatCode>0%</c:formatCode>
                <c:ptCount val="5"/>
                <c:pt idx="0">
                  <c:v>7.0000000000000021E-2</c:v>
                </c:pt>
                <c:pt idx="1">
                  <c:v>0.11</c:v>
                </c:pt>
                <c:pt idx="2">
                  <c:v>7.0000000000000021E-2</c:v>
                </c:pt>
                <c:pt idx="3">
                  <c:v>0.15000000000000002</c:v>
                </c:pt>
                <c:pt idx="4">
                  <c:v>0.26</c:v>
                </c:pt>
              </c:numCache>
            </c:numRef>
          </c:val>
        </c:ser>
        <c:ser>
          <c:idx val="1"/>
          <c:order val="1"/>
          <c:tx>
            <c:strRef>
              <c:f>Sheet1!$C$1</c:f>
              <c:strCache>
                <c:ptCount val="1"/>
                <c:pt idx="0">
                  <c:v>Total New Person</c:v>
                </c:pt>
              </c:strCache>
            </c:strRef>
          </c:tx>
          <c:spPr>
            <a:solidFill>
              <a:srgbClr val="FF0000"/>
            </a:solidFill>
            <a:ln>
              <a:solidFill>
                <a:schemeClr val="tx1"/>
              </a:solidFill>
            </a:ln>
          </c:spPr>
          <c:dLbls>
            <c:txPr>
              <a:bodyPr/>
              <a:lstStyle/>
              <a:p>
                <a:pPr>
                  <a:defRPr sz="1400" b="1">
                    <a:latin typeface="Times New Roman" pitchFamily="18" charset="0"/>
                    <a:cs typeface="Times New Roman" pitchFamily="18" charset="0"/>
                  </a:defRPr>
                </a:pPr>
                <a:endParaRPr lang="en-US"/>
              </a:p>
            </c:txPr>
            <c:dLblPos val="outEnd"/>
            <c:showVal val="1"/>
          </c:dLbls>
          <c:cat>
            <c:strRef>
              <c:f>Sheet1!$A$2:$A$6</c:f>
              <c:strCache>
                <c:ptCount val="5"/>
                <c:pt idx="0">
                  <c:v>Base GOP                                            (26%)</c:v>
                </c:pt>
                <c:pt idx="1">
                  <c:v>Soft GOP                                                    (11%)</c:v>
                </c:pt>
                <c:pt idx="2">
                  <c:v>Ind                                                                       (18%)</c:v>
                </c:pt>
                <c:pt idx="3">
                  <c:v>Soft Dem                                                       (16%)</c:v>
                </c:pt>
                <c:pt idx="4">
                  <c:v>Base Dem                                                            (26%)</c:v>
                </c:pt>
              </c:strCache>
            </c:strRef>
          </c:cat>
          <c:val>
            <c:numRef>
              <c:f>Sheet1!$C$2:$C$6</c:f>
              <c:numCache>
                <c:formatCode>0%</c:formatCode>
                <c:ptCount val="5"/>
                <c:pt idx="0">
                  <c:v>0.79</c:v>
                </c:pt>
                <c:pt idx="1">
                  <c:v>0.81</c:v>
                </c:pt>
                <c:pt idx="2">
                  <c:v>0.82000000000000006</c:v>
                </c:pt>
                <c:pt idx="3">
                  <c:v>0.71000000000000008</c:v>
                </c:pt>
                <c:pt idx="4">
                  <c:v>0.55000000000000004</c:v>
                </c:pt>
              </c:numCache>
            </c:numRef>
          </c:val>
        </c:ser>
        <c:dLbls>
          <c:showVal val="1"/>
        </c:dLbls>
        <c:gapWidth val="75"/>
        <c:axId val="74960896"/>
        <c:axId val="74962432"/>
      </c:barChart>
      <c:catAx>
        <c:axId val="74960896"/>
        <c:scaling>
          <c:orientation val="minMax"/>
        </c:scaling>
        <c:axPos val="b"/>
        <c:majorTickMark val="none"/>
        <c:tickLblPos val="nextTo"/>
        <c:spPr>
          <a:ln>
            <a:noFill/>
          </a:ln>
        </c:spPr>
        <c:txPr>
          <a:bodyPr/>
          <a:lstStyle/>
          <a:p>
            <a:pPr>
              <a:defRPr sz="1400" b="1" i="0">
                <a:latin typeface="Times New Roman" pitchFamily="18" charset="0"/>
                <a:cs typeface="Times New Roman" pitchFamily="18" charset="0"/>
              </a:defRPr>
            </a:pPr>
            <a:endParaRPr lang="en-US"/>
          </a:p>
        </c:txPr>
        <c:crossAx val="74962432"/>
        <c:crosses val="autoZero"/>
        <c:auto val="1"/>
        <c:lblAlgn val="ctr"/>
        <c:lblOffset val="1"/>
      </c:catAx>
      <c:valAx>
        <c:axId val="74962432"/>
        <c:scaling>
          <c:orientation val="minMax"/>
        </c:scaling>
        <c:delete val="1"/>
        <c:axPos val="l"/>
        <c:numFmt formatCode="0%" sourceLinked="1"/>
        <c:majorTickMark val="none"/>
        <c:tickLblPos val="none"/>
        <c:crossAx val="74960896"/>
        <c:crosses val="autoZero"/>
        <c:crossBetween val="between"/>
      </c:valAx>
    </c:plotArea>
    <c:legend>
      <c:legendPos val="b"/>
      <c:layout>
        <c:manualLayout>
          <c:xMode val="edge"/>
          <c:yMode val="edge"/>
          <c:x val="6.9552284225341487E-2"/>
          <c:y val="0.93640649606299209"/>
          <c:w val="0.86089543154931802"/>
          <c:h val="4.4843503937007909E-2"/>
        </c:manualLayout>
      </c:layout>
      <c:spPr>
        <a:ln>
          <a:solidFill>
            <a:schemeClr val="tx1"/>
          </a:solidFill>
        </a:ln>
      </c:spPr>
      <c:txPr>
        <a:bodyPr/>
        <a:lstStyle/>
        <a:p>
          <a:pPr>
            <a:defRPr sz="1400" b="1">
              <a:latin typeface="Times New Roman" pitchFamily="18" charset="0"/>
              <a:cs typeface="Times New Roman" pitchFamily="18" charset="0"/>
            </a:defRPr>
          </a:pPr>
          <a:endParaRPr lang="en-US"/>
        </a:p>
      </c:txPr>
    </c:legend>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5540820555325324"/>
          <c:y val="0.18575812007874018"/>
          <c:w val="0.62971842335497563"/>
          <c:h val="0.67301156496062997"/>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CCECFF"/>
              </a:solidFill>
              <a:ln>
                <a:solidFill>
                  <a:schemeClr val="tx1"/>
                </a:solidFill>
              </a:ln>
            </c:spPr>
          </c:dPt>
          <c:dPt>
            <c:idx val="2"/>
            <c:spPr>
              <a:solidFill>
                <a:srgbClr val="FFCCCC"/>
              </a:solidFill>
              <a:ln>
                <a:solidFill>
                  <a:schemeClr val="tx1"/>
                </a:solidFill>
              </a:ln>
            </c:spPr>
          </c:dPt>
          <c:dPt>
            <c:idx val="3"/>
            <c:spPr>
              <a:solidFill>
                <a:srgbClr val="FF0000"/>
              </a:solidFill>
              <a:ln>
                <a:solidFill>
                  <a:schemeClr val="tx1"/>
                </a:solidFill>
              </a:ln>
            </c:spPr>
          </c:dPt>
          <c:dPt>
            <c:idx val="4"/>
            <c:spPr>
              <a:solidFill>
                <a:srgbClr val="00B050"/>
              </a:solidFill>
              <a:ln>
                <a:solidFill>
                  <a:schemeClr val="tx1"/>
                </a:solidFill>
              </a:ln>
            </c:spPr>
          </c:dPt>
          <c:dLbls>
            <c:dLbl>
              <c:idx val="0"/>
              <c:layout>
                <c:manualLayout>
                  <c:x val="-0.12298498871851547"/>
                  <c:y val="5.6569881889763785E-4"/>
                </c:manualLayout>
              </c:layout>
              <c:showVal val="1"/>
              <c:showCatName val="1"/>
              <c:separator>
</c:separator>
            </c:dLbl>
            <c:dLbl>
              <c:idx val="1"/>
              <c:layout>
                <c:manualLayout>
                  <c:x val="-5.2004420500069072E-2"/>
                  <c:y val="-1.318159448818898E-3"/>
                </c:manualLayout>
              </c:layout>
              <c:showVal val="1"/>
              <c:showCatName val="1"/>
              <c:separator>
</c:separator>
            </c:dLbl>
            <c:dLbl>
              <c:idx val="2"/>
              <c:layout>
                <c:manualLayout>
                  <c:x val="-4.8872312013629883E-2"/>
                  <c:y val="-0.15604970472440949"/>
                </c:manualLayout>
              </c:layout>
              <c:showVal val="1"/>
              <c:showCatName val="1"/>
              <c:separator>
</c:separator>
            </c:dLbl>
            <c:dLbl>
              <c:idx val="3"/>
              <c:layout>
                <c:manualLayout>
                  <c:x val="-2.3854814200856483E-2"/>
                  <c:y val="-3.330807086614173E-2"/>
                </c:manualLayout>
              </c:layout>
              <c:showVal val="1"/>
              <c:showCatName val="1"/>
              <c:separator>
</c:separator>
            </c:dLbl>
            <c:dLbl>
              <c:idx val="4"/>
              <c:layout>
                <c:manualLayout>
                  <c:x val="1.7730579730165317E-2"/>
                  <c:y val="8.9227362204724464E-3"/>
                </c:manualLayout>
              </c:layout>
              <c:showVal val="1"/>
              <c:showCatName val="1"/>
              <c:separator>
</c:separator>
            </c:dLbl>
            <c:showVal val="1"/>
            <c:showCatName val="1"/>
            <c:separator>
</c:separator>
            <c:showLeaderLines val="1"/>
          </c:dLbls>
          <c:cat>
            <c:strRef>
              <c:f>Sheet1!$A$2:$A$6</c:f>
              <c:strCache>
                <c:ptCount val="5"/>
                <c:pt idx="0">
                  <c:v>Definitely Re-Elect</c:v>
                </c:pt>
                <c:pt idx="1">
                  <c:v>Probably Re-Elect</c:v>
                </c:pt>
                <c:pt idx="2">
                  <c:v>Probably New Person</c:v>
                </c:pt>
                <c:pt idx="3">
                  <c:v>Definitely New Person</c:v>
                </c:pt>
                <c:pt idx="4">
                  <c:v>Depends/DK</c:v>
                </c:pt>
              </c:strCache>
            </c:strRef>
          </c:cat>
          <c:val>
            <c:numRef>
              <c:f>Sheet1!$B$2:$B$6</c:f>
              <c:numCache>
                <c:formatCode>0%</c:formatCode>
                <c:ptCount val="5"/>
                <c:pt idx="0">
                  <c:v>6.0000000000000005E-2</c:v>
                </c:pt>
                <c:pt idx="1">
                  <c:v>8.0000000000000016E-2</c:v>
                </c:pt>
                <c:pt idx="2">
                  <c:v>0.22</c:v>
                </c:pt>
                <c:pt idx="3">
                  <c:v>0.49000000000000005</c:v>
                </c:pt>
                <c:pt idx="4">
                  <c:v>0.15000000000000002</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04642954113501"/>
          <c:y val="0.10535611126498637"/>
          <c:w val="0.59551452620146617"/>
          <c:h val="0.78105171526925976"/>
        </c:manualLayout>
      </c:layout>
      <c:pieChart>
        <c:varyColors val="1"/>
        <c:ser>
          <c:idx val="0"/>
          <c:order val="0"/>
          <c:tx>
            <c:strRef>
              <c:f>Sheet1!$B$1</c:f>
              <c:strCache>
                <c:ptCount val="1"/>
                <c:pt idx="0">
                  <c:v>Sales</c:v>
                </c:pt>
              </c:strCache>
            </c:strRef>
          </c:tx>
          <c:spPr>
            <a:ln>
              <a:solidFill>
                <a:schemeClr val="tx1"/>
              </a:solidFill>
            </a:ln>
          </c:spPr>
          <c:dPt>
            <c:idx val="0"/>
            <c:spPr>
              <a:solidFill>
                <a:srgbClr val="0000FF"/>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Pt>
            <c:idx val="3"/>
            <c:spPr>
              <a:solidFill>
                <a:srgbClr val="FFC000"/>
              </a:solidFill>
              <a:ln>
                <a:solidFill>
                  <a:schemeClr val="tx1"/>
                </a:solidFill>
              </a:ln>
            </c:spPr>
          </c:dPt>
          <c:dPt>
            <c:idx val="4"/>
            <c:spPr>
              <a:solidFill>
                <a:srgbClr val="7030A0"/>
              </a:solidFill>
              <a:ln>
                <a:solidFill>
                  <a:schemeClr val="tx1"/>
                </a:solidFill>
              </a:ln>
            </c:spPr>
          </c:dPt>
          <c:dPt>
            <c:idx val="6"/>
            <c:spPr>
              <a:solidFill>
                <a:srgbClr val="FFFF00"/>
              </a:solidFill>
              <a:ln>
                <a:solidFill>
                  <a:schemeClr val="tx1"/>
                </a:solidFill>
              </a:ln>
            </c:spPr>
          </c:dPt>
          <c:dLbls>
            <c:dLbl>
              <c:idx val="0"/>
              <c:layout>
                <c:manualLayout>
                  <c:x val="-1.1142941013952207E-2"/>
                  <c:y val="-1.4509753491868794E-2"/>
                </c:manualLayout>
              </c:layout>
              <c:showVal val="1"/>
              <c:showCatName val="1"/>
              <c:separator>
</c:separator>
            </c:dLbl>
            <c:dLbl>
              <c:idx val="1"/>
              <c:layout>
                <c:manualLayout>
                  <c:x val="-5.2004420500069072E-2"/>
                  <c:y val="-1.3181594488188985E-3"/>
                </c:manualLayout>
              </c:layout>
              <c:showVal val="1"/>
              <c:showCatName val="1"/>
              <c:separator>
</c:separator>
            </c:dLbl>
            <c:dLbl>
              <c:idx val="2"/>
              <c:layout>
                <c:manualLayout>
                  <c:x val="-3.2708246995441365E-3"/>
                  <c:y val="0.12786986111660656"/>
                </c:manualLayout>
              </c:layout>
              <c:showVal val="1"/>
              <c:showCatName val="1"/>
              <c:separator>
</c:separator>
            </c:dLbl>
            <c:dLbl>
              <c:idx val="3"/>
              <c:layout>
                <c:manualLayout>
                  <c:x val="9.8941080640781876E-3"/>
                  <c:y val="9.2320064891386083E-2"/>
                </c:manualLayout>
              </c:layout>
              <c:showVal val="1"/>
              <c:showCatName val="1"/>
              <c:separator>
</c:separator>
            </c:dLbl>
            <c:dLbl>
              <c:idx val="4"/>
              <c:layout>
                <c:manualLayout>
                  <c:x val="-6.2700998582073814E-3"/>
                  <c:y val="4.1586080006330871E-2"/>
                </c:manualLayout>
              </c:layout>
              <c:showVal val="1"/>
              <c:showCatName val="1"/>
              <c:separator>
</c:separator>
            </c:dLbl>
            <c:dLbl>
              <c:idx val="5"/>
              <c:layout>
                <c:manualLayout>
                  <c:x val="1.0206806045796005E-2"/>
                  <c:y val="-5.8431923396510113E-2"/>
                </c:manualLayout>
              </c:layout>
              <c:showVal val="1"/>
              <c:showCatName val="1"/>
              <c:separator>
</c:separator>
            </c:dLbl>
            <c:dLbl>
              <c:idx val="6"/>
              <c:layout>
                <c:manualLayout>
                  <c:x val="-1.2875675023380702E-2"/>
                  <c:y val="2.8251691528508666E-2"/>
                </c:manualLayout>
              </c:layout>
              <c:showVal val="1"/>
              <c:showCatName val="1"/>
              <c:separator>
</c:separator>
            </c:dLbl>
            <c:showVal val="1"/>
            <c:showCatName val="1"/>
            <c:separator>
</c:separator>
            <c:showLeaderLines val="1"/>
          </c:dLbls>
          <c:cat>
            <c:strRef>
              <c:f>Sheet1!$A$2:$A$8</c:f>
              <c:strCache>
                <c:ptCount val="7"/>
                <c:pt idx="0">
                  <c:v>Total Lowden</c:v>
                </c:pt>
                <c:pt idx="1">
                  <c:v>Total Tarkanian</c:v>
                </c:pt>
                <c:pt idx="2">
                  <c:v>Total Angle</c:v>
                </c:pt>
                <c:pt idx="3">
                  <c:v>Total Christensen</c:v>
                </c:pt>
                <c:pt idx="4">
                  <c:v>Total Amodei</c:v>
                </c:pt>
                <c:pt idx="5">
                  <c:v>Total Chachas</c:v>
                </c:pt>
                <c:pt idx="6">
                  <c:v>Total Undecided</c:v>
                </c:pt>
              </c:strCache>
            </c:strRef>
          </c:cat>
          <c:val>
            <c:numRef>
              <c:f>Sheet1!$B$2:$B$8</c:f>
              <c:numCache>
                <c:formatCode>0%</c:formatCode>
                <c:ptCount val="7"/>
                <c:pt idx="0">
                  <c:v>0.35</c:v>
                </c:pt>
                <c:pt idx="1">
                  <c:v>0.28000000000000003</c:v>
                </c:pt>
                <c:pt idx="2">
                  <c:v>0.08</c:v>
                </c:pt>
                <c:pt idx="3">
                  <c:v>0.04</c:v>
                </c:pt>
                <c:pt idx="4">
                  <c:v>0.01</c:v>
                </c:pt>
                <c:pt idx="5">
                  <c:v>0</c:v>
                </c:pt>
                <c:pt idx="6">
                  <c:v>0.24</c:v>
                </c:pt>
              </c:numCache>
            </c:numRef>
          </c:val>
        </c:ser>
        <c:dLbls>
          <c:showVal val="1"/>
          <c:showCatName val="1"/>
        </c:dLbls>
        <c:firstSliceAng val="0"/>
      </c:pieChart>
    </c:plotArea>
    <c:plotVisOnly val="1"/>
  </c:chart>
  <c:txPr>
    <a:bodyPr/>
    <a:lstStyle/>
    <a:p>
      <a:pPr>
        <a:defRPr sz="1400" b="1">
          <a:latin typeface="Times New Roman" pitchFamily="18" charset="0"/>
          <a:cs typeface="Times New Roman" pitchFamily="18" charset="0"/>
        </a:defRPr>
      </a:pPr>
      <a:endParaRPr lang="en-US"/>
    </a:p>
  </c:txPr>
  <c:externalData r:id="rId2"/>
</c:chartSpace>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Straight Connector 2"/>
        <cdr:cNvSpPr/>
      </cdr:nvSpPr>
      <cdr:spPr>
        <a:xfrm xmlns:a="http://schemas.openxmlformats.org/drawingml/2006/main">
          <a:off x="-2743200" y="-205740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Straight Connector 2"/>
        <cdr:cNvSpPr/>
      </cdr:nvSpPr>
      <cdr:spPr>
        <a:xfrm xmlns:a="http://schemas.openxmlformats.org/drawingml/2006/main">
          <a:off x="-2743200" y="-205740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0.19048</cdr:y>
    </cdr:from>
    <cdr:to>
      <cdr:x>0.34234</cdr:x>
      <cdr:y>0.25397</cdr:y>
    </cdr:to>
    <cdr:sp macro="" textlink="">
      <cdr:nvSpPr>
        <cdr:cNvPr id="3" name="TextBox 1"/>
        <cdr:cNvSpPr txBox="1"/>
      </cdr:nvSpPr>
      <cdr:spPr>
        <a:xfrm xmlns:a="http://schemas.openxmlformats.org/drawingml/2006/main">
          <a:off x="0" y="914400"/>
          <a:ext cx="2895600" cy="30480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latin typeface="Times New Roman" pitchFamily="18" charset="0"/>
              <a:cs typeface="Times New Roman" pitchFamily="18" charset="0"/>
            </a:rPr>
            <a:t>Casinos</a:t>
          </a:r>
          <a:endParaRPr lang="en-US" sz="1400" b="1" dirty="0">
            <a:latin typeface="Times New Roman" pitchFamily="18" charset="0"/>
            <a:cs typeface="Times New Roman" pitchFamily="18" charset="0"/>
          </a:endParaRPr>
        </a:p>
      </cdr:txBody>
    </cdr:sp>
  </cdr:relSizeAnchor>
  <cdr:relSizeAnchor xmlns:cdr="http://schemas.openxmlformats.org/drawingml/2006/chartDrawing">
    <cdr:from>
      <cdr:x>0</cdr:x>
      <cdr:y>0.06349</cdr:y>
    </cdr:from>
    <cdr:to>
      <cdr:x>0.34234</cdr:x>
      <cdr:y>0.12698</cdr:y>
    </cdr:to>
    <cdr:sp macro="" textlink="">
      <cdr:nvSpPr>
        <cdr:cNvPr id="4" name="TextBox 1"/>
        <cdr:cNvSpPr txBox="1"/>
      </cdr:nvSpPr>
      <cdr:spPr>
        <a:xfrm xmlns:a="http://schemas.openxmlformats.org/drawingml/2006/main">
          <a:off x="0" y="304800"/>
          <a:ext cx="2895600" cy="3048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r"/>
          <a:r>
            <a:rPr lang="en-US" sz="1400" b="1" dirty="0" smtClean="0">
              <a:latin typeface="Times New Roman" pitchFamily="18" charset="0"/>
              <a:cs typeface="Times New Roman" pitchFamily="18" charset="0"/>
            </a:rPr>
            <a:t>Everyone</a:t>
          </a:r>
          <a:endParaRPr lang="en-US" sz="1400" b="1" dirty="0">
            <a:latin typeface="Times New Roman" pitchFamily="18" charset="0"/>
            <a:cs typeface="Times New Roman" pitchFamily="18" charset="0"/>
          </a:endParaRPr>
        </a:p>
      </cdr:txBody>
    </cdr:sp>
  </cdr:relSizeAnchor>
  <cdr:relSizeAnchor xmlns:cdr="http://schemas.openxmlformats.org/drawingml/2006/chartDrawing">
    <cdr:from>
      <cdr:x>0</cdr:x>
      <cdr:y>0.31746</cdr:y>
    </cdr:from>
    <cdr:to>
      <cdr:x>0.34234</cdr:x>
      <cdr:y>0.38095</cdr:y>
    </cdr:to>
    <cdr:sp macro="" textlink="">
      <cdr:nvSpPr>
        <cdr:cNvPr id="6" name="TextBox 1"/>
        <cdr:cNvSpPr txBox="1"/>
      </cdr:nvSpPr>
      <cdr:spPr>
        <a:xfrm xmlns:a="http://schemas.openxmlformats.org/drawingml/2006/main">
          <a:off x="-76200" y="1524000"/>
          <a:ext cx="2895580" cy="30479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latin typeface="Times New Roman" pitchFamily="18" charset="0"/>
              <a:cs typeface="Times New Roman" pitchFamily="18" charset="0"/>
            </a:rPr>
            <a:t>The Rich</a:t>
          </a:r>
          <a:endParaRPr lang="en-US" sz="1400" b="1" dirty="0">
            <a:latin typeface="Times New Roman" pitchFamily="18" charset="0"/>
            <a:cs typeface="Times New Roman" pitchFamily="18" charset="0"/>
          </a:endParaRPr>
        </a:p>
      </cdr:txBody>
    </cdr:sp>
  </cdr:relSizeAnchor>
  <cdr:relSizeAnchor xmlns:cdr="http://schemas.openxmlformats.org/drawingml/2006/chartDrawing">
    <cdr:from>
      <cdr:x>0</cdr:x>
      <cdr:y>0.44444</cdr:y>
    </cdr:from>
    <cdr:to>
      <cdr:x>0.34234</cdr:x>
      <cdr:y>0.50793</cdr:y>
    </cdr:to>
    <cdr:sp macro="" textlink="">
      <cdr:nvSpPr>
        <cdr:cNvPr id="7" name="TextBox 1"/>
        <cdr:cNvSpPr txBox="1"/>
      </cdr:nvSpPr>
      <cdr:spPr>
        <a:xfrm xmlns:a="http://schemas.openxmlformats.org/drawingml/2006/main">
          <a:off x="-76200" y="2133600"/>
          <a:ext cx="2895580" cy="30479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latin typeface="Times New Roman" pitchFamily="18" charset="0"/>
              <a:cs typeface="Times New Roman" pitchFamily="18" charset="0"/>
            </a:rPr>
            <a:t>Large Businesses</a:t>
          </a:r>
          <a:endParaRPr lang="en-US" sz="1400" b="1" dirty="0">
            <a:latin typeface="Times New Roman" pitchFamily="18" charset="0"/>
            <a:cs typeface="Times New Roman" pitchFamily="18" charset="0"/>
          </a:endParaRPr>
        </a:p>
      </cdr:txBody>
    </cdr:sp>
  </cdr:relSizeAnchor>
  <cdr:relSizeAnchor xmlns:cdr="http://schemas.openxmlformats.org/drawingml/2006/chartDrawing">
    <cdr:from>
      <cdr:x>0</cdr:x>
      <cdr:y>0.57143</cdr:y>
    </cdr:from>
    <cdr:to>
      <cdr:x>0.34234</cdr:x>
      <cdr:y>0.63492</cdr:y>
    </cdr:to>
    <cdr:sp macro="" textlink="">
      <cdr:nvSpPr>
        <cdr:cNvPr id="8" name="TextBox 1"/>
        <cdr:cNvSpPr txBox="1"/>
      </cdr:nvSpPr>
      <cdr:spPr>
        <a:xfrm xmlns:a="http://schemas.openxmlformats.org/drawingml/2006/main">
          <a:off x="-76200" y="2743200"/>
          <a:ext cx="2895580" cy="30479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latin typeface="Times New Roman" pitchFamily="18" charset="0"/>
              <a:cs typeface="Times New Roman" pitchFamily="18" charset="0"/>
            </a:rPr>
            <a:t>Mining Companies</a:t>
          </a:r>
          <a:endParaRPr lang="en-US" sz="1400" b="1" dirty="0">
            <a:latin typeface="Times New Roman" pitchFamily="18" charset="0"/>
            <a:cs typeface="Times New Roman" pitchFamily="18" charset="0"/>
          </a:endParaRPr>
        </a:p>
      </cdr:txBody>
    </cdr:sp>
  </cdr:relSizeAnchor>
  <cdr:relSizeAnchor xmlns:cdr="http://schemas.openxmlformats.org/drawingml/2006/chartDrawing">
    <cdr:from>
      <cdr:x>0</cdr:x>
      <cdr:y>0.69841</cdr:y>
    </cdr:from>
    <cdr:to>
      <cdr:x>0.34234</cdr:x>
      <cdr:y>0.7619</cdr:y>
    </cdr:to>
    <cdr:sp macro="" textlink="">
      <cdr:nvSpPr>
        <cdr:cNvPr id="9" name="TextBox 1"/>
        <cdr:cNvSpPr txBox="1"/>
      </cdr:nvSpPr>
      <cdr:spPr>
        <a:xfrm xmlns:a="http://schemas.openxmlformats.org/drawingml/2006/main">
          <a:off x="0" y="3352800"/>
          <a:ext cx="2895580" cy="30479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latin typeface="Times New Roman" pitchFamily="18" charset="0"/>
              <a:cs typeface="Times New Roman" pitchFamily="18" charset="0"/>
            </a:rPr>
            <a:t>The Middle Class</a:t>
          </a:r>
          <a:endParaRPr lang="en-US" sz="1400" b="1" dirty="0">
            <a:latin typeface="Times New Roman" pitchFamily="18" charset="0"/>
            <a:cs typeface="Times New Roman" pitchFamily="18" charset="0"/>
          </a:endParaRPr>
        </a:p>
      </cdr:txBody>
    </cdr:sp>
  </cdr:relSizeAnchor>
  <cdr:relSizeAnchor xmlns:cdr="http://schemas.openxmlformats.org/drawingml/2006/chartDrawing">
    <cdr:from>
      <cdr:x>0</cdr:x>
      <cdr:y>0.8254</cdr:y>
    </cdr:from>
    <cdr:to>
      <cdr:x>0.34234</cdr:x>
      <cdr:y>0.88889</cdr:y>
    </cdr:to>
    <cdr:sp macro="" textlink="">
      <cdr:nvSpPr>
        <cdr:cNvPr id="10" name="TextBox 1"/>
        <cdr:cNvSpPr txBox="1"/>
      </cdr:nvSpPr>
      <cdr:spPr>
        <a:xfrm xmlns:a="http://schemas.openxmlformats.org/drawingml/2006/main">
          <a:off x="0" y="3962400"/>
          <a:ext cx="2895580" cy="30479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latin typeface="Times New Roman" pitchFamily="18" charset="0"/>
              <a:cs typeface="Times New Roman" pitchFamily="18" charset="0"/>
            </a:rPr>
            <a:t>Small Businesses</a:t>
          </a:r>
          <a:endParaRPr lang="en-US" sz="1400" b="1" dirty="0">
            <a:latin typeface="Times New Roman" pitchFamily="18" charset="0"/>
            <a:cs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4274" name="Rectangle 2"/>
          <p:cNvSpPr>
            <a:spLocks noGrp="1" noChangeArrowheads="1"/>
          </p:cNvSpPr>
          <p:nvPr>
            <p:ph type="hdr" sz="quarter"/>
          </p:nvPr>
        </p:nvSpPr>
        <p:spPr bwMode="auto">
          <a:xfrm>
            <a:off x="0" y="0"/>
            <a:ext cx="2969557" cy="466337"/>
          </a:xfrm>
          <a:prstGeom prst="rect">
            <a:avLst/>
          </a:prstGeom>
          <a:noFill/>
          <a:ln w="9525">
            <a:noFill/>
            <a:miter lim="800000"/>
            <a:headEnd/>
            <a:tailEnd/>
          </a:ln>
          <a:effectLst/>
        </p:spPr>
        <p:txBody>
          <a:bodyPr vert="horz" wrap="square" lIns="92749" tIns="46374" rIns="92749" bIns="46374" numCol="1" anchor="t" anchorCtr="0" compatLnSpc="1">
            <a:prstTxWarp prst="textNoShape">
              <a:avLst/>
            </a:prstTxWarp>
          </a:bodyPr>
          <a:lstStyle>
            <a:lvl1pPr defTabSz="925513">
              <a:defRPr sz="1200" smtClean="0"/>
            </a:lvl1pPr>
          </a:lstStyle>
          <a:p>
            <a:pPr>
              <a:defRPr/>
            </a:pPr>
            <a:endParaRPr lang="en-US" dirty="0"/>
          </a:p>
        </p:txBody>
      </p:sp>
      <p:sp>
        <p:nvSpPr>
          <p:cNvPr id="694275" name="Rectangle 3"/>
          <p:cNvSpPr>
            <a:spLocks noGrp="1" noChangeArrowheads="1"/>
          </p:cNvSpPr>
          <p:nvPr>
            <p:ph type="dt" sz="quarter" idx="1"/>
          </p:nvPr>
        </p:nvSpPr>
        <p:spPr bwMode="auto">
          <a:xfrm>
            <a:off x="3886879" y="0"/>
            <a:ext cx="2969556" cy="466337"/>
          </a:xfrm>
          <a:prstGeom prst="rect">
            <a:avLst/>
          </a:prstGeom>
          <a:noFill/>
          <a:ln w="9525">
            <a:noFill/>
            <a:miter lim="800000"/>
            <a:headEnd/>
            <a:tailEnd/>
          </a:ln>
          <a:effectLst/>
        </p:spPr>
        <p:txBody>
          <a:bodyPr vert="horz" wrap="square" lIns="92749" tIns="46374" rIns="92749" bIns="46374" numCol="1" anchor="t" anchorCtr="0" compatLnSpc="1">
            <a:prstTxWarp prst="textNoShape">
              <a:avLst/>
            </a:prstTxWarp>
          </a:bodyPr>
          <a:lstStyle>
            <a:lvl1pPr algn="r" defTabSz="925513">
              <a:defRPr sz="1200" smtClean="0"/>
            </a:lvl1pPr>
          </a:lstStyle>
          <a:p>
            <a:pPr>
              <a:defRPr/>
            </a:pPr>
            <a:endParaRPr lang="en-US" dirty="0"/>
          </a:p>
        </p:txBody>
      </p:sp>
      <p:sp>
        <p:nvSpPr>
          <p:cNvPr id="694276" name="Rectangle 4"/>
          <p:cNvSpPr>
            <a:spLocks noGrp="1" noChangeArrowheads="1"/>
          </p:cNvSpPr>
          <p:nvPr>
            <p:ph type="ftr" sz="quarter" idx="2"/>
          </p:nvPr>
        </p:nvSpPr>
        <p:spPr bwMode="auto">
          <a:xfrm>
            <a:off x="0" y="8828465"/>
            <a:ext cx="2969557" cy="466337"/>
          </a:xfrm>
          <a:prstGeom prst="rect">
            <a:avLst/>
          </a:prstGeom>
          <a:noFill/>
          <a:ln w="9525">
            <a:noFill/>
            <a:miter lim="800000"/>
            <a:headEnd/>
            <a:tailEnd/>
          </a:ln>
          <a:effectLst/>
        </p:spPr>
        <p:txBody>
          <a:bodyPr vert="horz" wrap="square" lIns="92749" tIns="46374" rIns="92749" bIns="46374" numCol="1" anchor="b" anchorCtr="0" compatLnSpc="1">
            <a:prstTxWarp prst="textNoShape">
              <a:avLst/>
            </a:prstTxWarp>
          </a:bodyPr>
          <a:lstStyle>
            <a:lvl1pPr defTabSz="925513">
              <a:defRPr sz="1200" smtClean="0"/>
            </a:lvl1pPr>
          </a:lstStyle>
          <a:p>
            <a:pPr>
              <a:defRPr/>
            </a:pPr>
            <a:endParaRPr lang="en-US" dirty="0"/>
          </a:p>
        </p:txBody>
      </p:sp>
      <p:sp>
        <p:nvSpPr>
          <p:cNvPr id="694277" name="Rectangle 5"/>
          <p:cNvSpPr>
            <a:spLocks noGrp="1" noChangeArrowheads="1"/>
          </p:cNvSpPr>
          <p:nvPr>
            <p:ph type="sldNum" sz="quarter" idx="3"/>
          </p:nvPr>
        </p:nvSpPr>
        <p:spPr bwMode="auto">
          <a:xfrm>
            <a:off x="3886879" y="8828465"/>
            <a:ext cx="2969556" cy="466337"/>
          </a:xfrm>
          <a:prstGeom prst="rect">
            <a:avLst/>
          </a:prstGeom>
          <a:noFill/>
          <a:ln w="9525">
            <a:noFill/>
            <a:miter lim="800000"/>
            <a:headEnd/>
            <a:tailEnd/>
          </a:ln>
          <a:effectLst/>
        </p:spPr>
        <p:txBody>
          <a:bodyPr vert="horz" wrap="square" lIns="92749" tIns="46374" rIns="92749" bIns="46374" numCol="1" anchor="b" anchorCtr="0" compatLnSpc="1">
            <a:prstTxWarp prst="textNoShape">
              <a:avLst/>
            </a:prstTxWarp>
          </a:bodyPr>
          <a:lstStyle>
            <a:lvl1pPr algn="r" defTabSz="925513">
              <a:defRPr sz="1200" smtClean="0"/>
            </a:lvl1pPr>
          </a:lstStyle>
          <a:p>
            <a:pPr>
              <a:defRPr/>
            </a:pPr>
            <a:fld id="{92A8D6D0-EC39-4AE3-8BA2-4409403BCF3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4226" name="Rectangle 2"/>
          <p:cNvSpPr>
            <a:spLocks noGrp="1" noChangeArrowheads="1"/>
          </p:cNvSpPr>
          <p:nvPr>
            <p:ph type="hdr" sz="quarter"/>
          </p:nvPr>
        </p:nvSpPr>
        <p:spPr bwMode="auto">
          <a:xfrm>
            <a:off x="1" y="0"/>
            <a:ext cx="2972687" cy="466337"/>
          </a:xfrm>
          <a:prstGeom prst="rect">
            <a:avLst/>
          </a:prstGeom>
          <a:noFill/>
          <a:ln w="9525">
            <a:noFill/>
            <a:miter lim="800000"/>
            <a:headEnd/>
            <a:tailEnd/>
          </a:ln>
          <a:effectLst/>
        </p:spPr>
        <p:txBody>
          <a:bodyPr vert="horz" wrap="square" lIns="90136" tIns="45070" rIns="90136" bIns="45070" numCol="1" anchor="t" anchorCtr="0" compatLnSpc="1">
            <a:prstTxWarp prst="textNoShape">
              <a:avLst/>
            </a:prstTxWarp>
          </a:bodyPr>
          <a:lstStyle>
            <a:lvl1pPr defTabSz="903288">
              <a:defRPr sz="1200" smtClean="0"/>
            </a:lvl1pPr>
          </a:lstStyle>
          <a:p>
            <a:pPr>
              <a:defRPr/>
            </a:pPr>
            <a:endParaRPr lang="en-US" dirty="0"/>
          </a:p>
        </p:txBody>
      </p:sp>
      <p:sp>
        <p:nvSpPr>
          <p:cNvPr id="1204227" name="Rectangle 3"/>
          <p:cNvSpPr>
            <a:spLocks noGrp="1" noChangeArrowheads="1"/>
          </p:cNvSpPr>
          <p:nvPr>
            <p:ph type="dt" idx="1"/>
          </p:nvPr>
        </p:nvSpPr>
        <p:spPr bwMode="auto">
          <a:xfrm>
            <a:off x="3883748" y="0"/>
            <a:ext cx="2972686" cy="466337"/>
          </a:xfrm>
          <a:prstGeom prst="rect">
            <a:avLst/>
          </a:prstGeom>
          <a:noFill/>
          <a:ln w="9525">
            <a:noFill/>
            <a:miter lim="800000"/>
            <a:headEnd/>
            <a:tailEnd/>
          </a:ln>
          <a:effectLst/>
        </p:spPr>
        <p:txBody>
          <a:bodyPr vert="horz" wrap="square" lIns="90136" tIns="45070" rIns="90136" bIns="45070" numCol="1" anchor="t" anchorCtr="0" compatLnSpc="1">
            <a:prstTxWarp prst="textNoShape">
              <a:avLst/>
            </a:prstTxWarp>
          </a:bodyPr>
          <a:lstStyle>
            <a:lvl1pPr algn="r" defTabSz="903288">
              <a:defRPr sz="1200" smtClean="0"/>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08075" y="698500"/>
            <a:ext cx="4645025" cy="3484563"/>
          </a:xfrm>
          <a:prstGeom prst="rect">
            <a:avLst/>
          </a:prstGeom>
          <a:noFill/>
          <a:ln w="9525">
            <a:solidFill>
              <a:srgbClr val="000000"/>
            </a:solidFill>
            <a:miter lim="800000"/>
            <a:headEnd/>
            <a:tailEnd/>
          </a:ln>
        </p:spPr>
      </p:sp>
      <p:sp>
        <p:nvSpPr>
          <p:cNvPr id="1204229" name="Rectangle 5"/>
          <p:cNvSpPr>
            <a:spLocks noGrp="1" noChangeArrowheads="1"/>
          </p:cNvSpPr>
          <p:nvPr>
            <p:ph type="body" sz="quarter" idx="3"/>
          </p:nvPr>
        </p:nvSpPr>
        <p:spPr bwMode="auto">
          <a:xfrm>
            <a:off x="685644" y="4415830"/>
            <a:ext cx="5486713" cy="4182661"/>
          </a:xfrm>
          <a:prstGeom prst="rect">
            <a:avLst/>
          </a:prstGeom>
          <a:noFill/>
          <a:ln w="9525">
            <a:noFill/>
            <a:miter lim="800000"/>
            <a:headEnd/>
            <a:tailEnd/>
          </a:ln>
          <a:effectLst/>
        </p:spPr>
        <p:txBody>
          <a:bodyPr vert="horz" wrap="square" lIns="90136" tIns="45070" rIns="90136" bIns="450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04230" name="Rectangle 6"/>
          <p:cNvSpPr>
            <a:spLocks noGrp="1" noChangeArrowheads="1"/>
          </p:cNvSpPr>
          <p:nvPr>
            <p:ph type="ftr" sz="quarter" idx="4"/>
          </p:nvPr>
        </p:nvSpPr>
        <p:spPr bwMode="auto">
          <a:xfrm>
            <a:off x="1" y="8828465"/>
            <a:ext cx="2972687" cy="466337"/>
          </a:xfrm>
          <a:prstGeom prst="rect">
            <a:avLst/>
          </a:prstGeom>
          <a:noFill/>
          <a:ln w="9525">
            <a:noFill/>
            <a:miter lim="800000"/>
            <a:headEnd/>
            <a:tailEnd/>
          </a:ln>
          <a:effectLst/>
        </p:spPr>
        <p:txBody>
          <a:bodyPr vert="horz" wrap="square" lIns="90136" tIns="45070" rIns="90136" bIns="45070" numCol="1" anchor="b" anchorCtr="0" compatLnSpc="1">
            <a:prstTxWarp prst="textNoShape">
              <a:avLst/>
            </a:prstTxWarp>
          </a:bodyPr>
          <a:lstStyle>
            <a:lvl1pPr defTabSz="903288">
              <a:defRPr sz="1200" smtClean="0"/>
            </a:lvl1pPr>
          </a:lstStyle>
          <a:p>
            <a:pPr>
              <a:defRPr/>
            </a:pPr>
            <a:endParaRPr lang="en-US" dirty="0"/>
          </a:p>
        </p:txBody>
      </p:sp>
      <p:sp>
        <p:nvSpPr>
          <p:cNvPr id="1204231" name="Rectangle 7"/>
          <p:cNvSpPr>
            <a:spLocks noGrp="1" noChangeArrowheads="1"/>
          </p:cNvSpPr>
          <p:nvPr>
            <p:ph type="sldNum" sz="quarter" idx="5"/>
          </p:nvPr>
        </p:nvSpPr>
        <p:spPr bwMode="auto">
          <a:xfrm>
            <a:off x="3883748" y="8828465"/>
            <a:ext cx="2972686" cy="466337"/>
          </a:xfrm>
          <a:prstGeom prst="rect">
            <a:avLst/>
          </a:prstGeom>
          <a:noFill/>
          <a:ln w="9525">
            <a:noFill/>
            <a:miter lim="800000"/>
            <a:headEnd/>
            <a:tailEnd/>
          </a:ln>
          <a:effectLst/>
        </p:spPr>
        <p:txBody>
          <a:bodyPr vert="horz" wrap="square" lIns="90136" tIns="45070" rIns="90136" bIns="45070" numCol="1" anchor="b" anchorCtr="0" compatLnSpc="1">
            <a:prstTxWarp prst="textNoShape">
              <a:avLst/>
            </a:prstTxWarp>
          </a:bodyPr>
          <a:lstStyle>
            <a:lvl1pPr algn="r" defTabSz="903288">
              <a:defRPr sz="1200" smtClean="0"/>
            </a:lvl1pPr>
          </a:lstStyle>
          <a:p>
            <a:pPr>
              <a:defRPr/>
            </a:pPr>
            <a:fld id="{239F5F1B-29C5-474A-98D7-4D9C6B03104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874BDA5-6D2E-4962-B938-5A11E3D49991}" type="slidenum">
              <a:rPr lang="en-US"/>
              <a:pPr/>
              <a:t>1</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90049"/>
        </a:solidFill>
        <a:effectLst/>
      </p:bgPr>
    </p:bg>
    <p:spTree>
      <p:nvGrpSpPr>
        <p:cNvPr id="1" name=""/>
        <p:cNvGrpSpPr/>
        <p:nvPr/>
      </p:nvGrpSpPr>
      <p:grpSpPr>
        <a:xfrm>
          <a:off x="0" y="0"/>
          <a:ext cx="0" cy="0"/>
          <a:chOff x="0" y="0"/>
          <a:chExt cx="0" cy="0"/>
        </a:xfrm>
      </p:grpSpPr>
      <p:sp>
        <p:nvSpPr>
          <p:cNvPr id="1423362" name="Rectangle 2"/>
          <p:cNvSpPr>
            <a:spLocks noChangeArrowheads="1"/>
          </p:cNvSpPr>
          <p:nvPr userDrawn="1"/>
        </p:nvSpPr>
        <p:spPr bwMode="auto">
          <a:xfrm>
            <a:off x="0" y="533400"/>
            <a:ext cx="9144000" cy="5715000"/>
          </a:xfrm>
          <a:prstGeom prst="rect">
            <a:avLst/>
          </a:prstGeom>
          <a:solidFill>
            <a:schemeClr val="bg1"/>
          </a:solidFill>
          <a:ln w="9525">
            <a:noFill/>
            <a:miter lim="800000"/>
            <a:headEnd/>
            <a:tailEnd/>
          </a:ln>
          <a:effectLst/>
        </p:spPr>
        <p:txBody>
          <a:bodyPr wrap="none" anchor="ctr"/>
          <a:lstStyle/>
          <a:p>
            <a:pPr>
              <a:defRPr/>
            </a:pPr>
            <a:endParaRPr lang="en-US" dirty="0"/>
          </a:p>
        </p:txBody>
      </p:sp>
      <p:sp>
        <p:nvSpPr>
          <p:cNvPr id="1423363" name="Rectangle 3"/>
          <p:cNvSpPr>
            <a:spLocks noChangeArrowheads="1"/>
          </p:cNvSpPr>
          <p:nvPr userDrawn="1"/>
        </p:nvSpPr>
        <p:spPr bwMode="auto">
          <a:xfrm>
            <a:off x="0" y="457200"/>
            <a:ext cx="9144000" cy="152400"/>
          </a:xfrm>
          <a:prstGeom prst="rect">
            <a:avLst/>
          </a:prstGeom>
          <a:solidFill>
            <a:srgbClr val="249DF9"/>
          </a:solidFill>
          <a:ln w="9525">
            <a:noFill/>
            <a:miter lim="800000"/>
            <a:headEnd/>
            <a:tailEnd/>
          </a:ln>
          <a:effectLst/>
        </p:spPr>
        <p:txBody>
          <a:bodyPr wrap="none" anchor="ctr"/>
          <a:lstStyle/>
          <a:p>
            <a:pPr>
              <a:defRPr/>
            </a:pPr>
            <a:endParaRPr lang="en-US" dirty="0"/>
          </a:p>
        </p:txBody>
      </p:sp>
      <p:sp>
        <p:nvSpPr>
          <p:cNvPr id="1423364" name="Rectangle 4"/>
          <p:cNvSpPr>
            <a:spLocks noChangeArrowheads="1"/>
          </p:cNvSpPr>
          <p:nvPr userDrawn="1"/>
        </p:nvSpPr>
        <p:spPr bwMode="auto">
          <a:xfrm>
            <a:off x="0" y="6248400"/>
            <a:ext cx="9144000" cy="152400"/>
          </a:xfrm>
          <a:prstGeom prst="rect">
            <a:avLst/>
          </a:prstGeom>
          <a:solidFill>
            <a:srgbClr val="249DF9"/>
          </a:solidFill>
          <a:ln w="9525">
            <a:noFill/>
            <a:miter lim="800000"/>
            <a:headEnd/>
            <a:tailEnd/>
          </a:ln>
          <a:effectLst/>
        </p:spPr>
        <p:txBody>
          <a:bodyPr wrap="none" anchor="ctr"/>
          <a:lstStyle/>
          <a:p>
            <a:pPr>
              <a:defRPr/>
            </a:pPr>
            <a:endParaRPr lang="en-US" dirty="0"/>
          </a:p>
        </p:txBody>
      </p:sp>
      <p:sp>
        <p:nvSpPr>
          <p:cNvPr id="1423378" name="Rectangle 18"/>
          <p:cNvSpPr>
            <a:spLocks noChangeArrowheads="1"/>
          </p:cNvSpPr>
          <p:nvPr userDrawn="1"/>
        </p:nvSpPr>
        <p:spPr bwMode="auto">
          <a:xfrm>
            <a:off x="0" y="0"/>
            <a:ext cx="2743200" cy="6858000"/>
          </a:xfrm>
          <a:prstGeom prst="rect">
            <a:avLst/>
          </a:prstGeom>
          <a:solidFill>
            <a:srgbClr val="190049"/>
          </a:solidFill>
          <a:ln w="9525">
            <a:noFill/>
            <a:miter lim="800000"/>
            <a:headEnd/>
            <a:tailEnd/>
          </a:ln>
          <a:effectLst/>
        </p:spPr>
        <p:txBody>
          <a:bodyPr wrap="none" anchor="ctr"/>
          <a:lstStyle/>
          <a:p>
            <a:pPr>
              <a:defRPr/>
            </a:pPr>
            <a:endParaRPr lang="en-US" dirty="0"/>
          </a:p>
        </p:txBody>
      </p:sp>
      <p:pic>
        <p:nvPicPr>
          <p:cNvPr id="1030" name="Picture 19" descr="POSnewlogo"/>
          <p:cNvPicPr>
            <a:picLocks noChangeAspect="1" noChangeArrowheads="1"/>
          </p:cNvPicPr>
          <p:nvPr userDrawn="1"/>
        </p:nvPicPr>
        <p:blipFill>
          <a:blip r:embed="rId13" cstate="print"/>
          <a:srcRect/>
          <a:stretch>
            <a:fillRect/>
          </a:stretch>
        </p:blipFill>
        <p:spPr bwMode="auto">
          <a:xfrm>
            <a:off x="533400" y="5626100"/>
            <a:ext cx="1676400" cy="1079500"/>
          </a:xfrm>
          <a:prstGeom prst="rect">
            <a:avLst/>
          </a:prstGeom>
          <a:solidFill>
            <a:srgbClr val="5B83BE"/>
          </a:solidFill>
          <a:ln w="76200">
            <a:solidFill>
              <a:schemeClr val="bg1"/>
            </a:solidFill>
            <a:miter lim="800000"/>
            <a:headEnd/>
            <a:tailEnd/>
          </a:ln>
        </p:spPr>
      </p:pic>
      <p:pic>
        <p:nvPicPr>
          <p:cNvPr id="1031" name="Picture 20" descr="POSnewlogo"/>
          <p:cNvPicPr>
            <a:picLocks noChangeAspect="1" noChangeArrowheads="1"/>
          </p:cNvPicPr>
          <p:nvPr userDrawn="1"/>
        </p:nvPicPr>
        <p:blipFill>
          <a:blip r:embed="rId13" cstate="print"/>
          <a:srcRect/>
          <a:stretch>
            <a:fillRect/>
          </a:stretch>
        </p:blipFill>
        <p:spPr bwMode="auto">
          <a:xfrm>
            <a:off x="533400" y="5626100"/>
            <a:ext cx="1676400" cy="1079500"/>
          </a:xfrm>
          <a:prstGeom prst="rect">
            <a:avLst/>
          </a:prstGeom>
          <a:solidFill>
            <a:srgbClr val="5B83BE"/>
          </a:solidFill>
          <a:ln w="76200">
            <a:solidFill>
              <a:schemeClr val="bg1"/>
            </a:solidFill>
            <a:miter lim="800000"/>
            <a:headEnd/>
            <a:tailEnd/>
          </a:ln>
        </p:spPr>
      </p:pic>
      <p:pic>
        <p:nvPicPr>
          <p:cNvPr id="1032" name="Picture 30" descr="NV outdoors"/>
          <p:cNvPicPr>
            <a:picLocks noChangeAspect="1" noChangeArrowheads="1"/>
          </p:cNvPicPr>
          <p:nvPr userDrawn="1"/>
        </p:nvPicPr>
        <p:blipFill>
          <a:blip r:embed="rId14" cstate="print"/>
          <a:srcRect/>
          <a:stretch>
            <a:fillRect/>
          </a:stretch>
        </p:blipFill>
        <p:spPr bwMode="auto">
          <a:xfrm>
            <a:off x="152400" y="228600"/>
            <a:ext cx="2438400" cy="1687513"/>
          </a:xfrm>
          <a:prstGeom prst="rect">
            <a:avLst/>
          </a:prstGeom>
          <a:noFill/>
          <a:ln w="9525">
            <a:solidFill>
              <a:srgbClr val="249DF9"/>
            </a:solidFill>
            <a:miter lim="800000"/>
            <a:headEnd/>
            <a:tailEnd/>
          </a:ln>
        </p:spPr>
      </p:pic>
      <p:pic>
        <p:nvPicPr>
          <p:cNvPr id="1033" name="Picture 31" descr="Las Vegas"/>
          <p:cNvPicPr>
            <a:picLocks noChangeAspect="1" noChangeArrowheads="1"/>
          </p:cNvPicPr>
          <p:nvPr userDrawn="1"/>
        </p:nvPicPr>
        <p:blipFill>
          <a:blip r:embed="rId15" cstate="print"/>
          <a:srcRect/>
          <a:stretch>
            <a:fillRect/>
          </a:stretch>
        </p:blipFill>
        <p:spPr bwMode="auto">
          <a:xfrm>
            <a:off x="152400" y="1981200"/>
            <a:ext cx="2438400" cy="1676400"/>
          </a:xfrm>
          <a:prstGeom prst="rect">
            <a:avLst/>
          </a:prstGeom>
          <a:noFill/>
          <a:ln w="9525">
            <a:solidFill>
              <a:srgbClr val="249DF9"/>
            </a:solidFill>
            <a:miter lim="800000"/>
            <a:headEnd/>
            <a:tailEnd/>
          </a:ln>
        </p:spPr>
      </p:pic>
      <p:pic>
        <p:nvPicPr>
          <p:cNvPr id="1034" name="Picture 32" descr="tahoe"/>
          <p:cNvPicPr>
            <a:picLocks noChangeAspect="1" noChangeArrowheads="1"/>
          </p:cNvPicPr>
          <p:nvPr userDrawn="1"/>
        </p:nvPicPr>
        <p:blipFill>
          <a:blip r:embed="rId16" cstate="print"/>
          <a:srcRect/>
          <a:stretch>
            <a:fillRect/>
          </a:stretch>
        </p:blipFill>
        <p:spPr bwMode="auto">
          <a:xfrm>
            <a:off x="152400" y="3733800"/>
            <a:ext cx="2438400" cy="1676400"/>
          </a:xfrm>
          <a:prstGeom prst="rect">
            <a:avLst/>
          </a:prstGeom>
          <a:noFill/>
          <a:ln w="9525">
            <a:solidFill>
              <a:srgbClr val="249DF9"/>
            </a:solidFill>
            <a:miter lim="800000"/>
            <a:headEnd/>
            <a:tailEnd/>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90049"/>
        </a:solidFill>
        <a:effectLst/>
      </p:bgPr>
    </p:bg>
    <p:spTree>
      <p:nvGrpSpPr>
        <p:cNvPr id="1" name=""/>
        <p:cNvGrpSpPr/>
        <p:nvPr/>
      </p:nvGrpSpPr>
      <p:grpSpPr>
        <a:xfrm>
          <a:off x="0" y="0"/>
          <a:ext cx="0" cy="0"/>
          <a:chOff x="0" y="0"/>
          <a:chExt cx="0" cy="0"/>
        </a:xfrm>
      </p:grpSpPr>
      <p:sp>
        <p:nvSpPr>
          <p:cNvPr id="1461250" name="Rectangle 2"/>
          <p:cNvSpPr>
            <a:spLocks noChangeArrowheads="1"/>
          </p:cNvSpPr>
          <p:nvPr userDrawn="1"/>
        </p:nvSpPr>
        <p:spPr bwMode="auto">
          <a:xfrm>
            <a:off x="0" y="533400"/>
            <a:ext cx="9144000" cy="5715000"/>
          </a:xfrm>
          <a:prstGeom prst="rect">
            <a:avLst/>
          </a:prstGeom>
          <a:solidFill>
            <a:schemeClr val="bg1"/>
          </a:solidFill>
          <a:ln w="9525">
            <a:noFill/>
            <a:miter lim="800000"/>
            <a:headEnd/>
            <a:tailEnd/>
          </a:ln>
          <a:effectLst/>
        </p:spPr>
        <p:txBody>
          <a:bodyPr wrap="none" anchor="ctr"/>
          <a:lstStyle/>
          <a:p>
            <a:pPr>
              <a:defRPr/>
            </a:pPr>
            <a:endParaRPr lang="en-US" dirty="0"/>
          </a:p>
        </p:txBody>
      </p:sp>
      <p:sp>
        <p:nvSpPr>
          <p:cNvPr id="1461251" name="Rectangle 3"/>
          <p:cNvSpPr>
            <a:spLocks noChangeArrowheads="1"/>
          </p:cNvSpPr>
          <p:nvPr userDrawn="1"/>
        </p:nvSpPr>
        <p:spPr bwMode="auto">
          <a:xfrm>
            <a:off x="0" y="457200"/>
            <a:ext cx="9144000" cy="152400"/>
          </a:xfrm>
          <a:prstGeom prst="rect">
            <a:avLst/>
          </a:prstGeom>
          <a:solidFill>
            <a:srgbClr val="249DF9"/>
          </a:solidFill>
          <a:ln w="9525">
            <a:noFill/>
            <a:miter lim="800000"/>
            <a:headEnd/>
            <a:tailEnd/>
          </a:ln>
          <a:effectLst/>
        </p:spPr>
        <p:txBody>
          <a:bodyPr wrap="none" anchor="ctr"/>
          <a:lstStyle/>
          <a:p>
            <a:pPr>
              <a:defRPr/>
            </a:pPr>
            <a:endParaRPr lang="en-US" dirty="0"/>
          </a:p>
        </p:txBody>
      </p:sp>
      <p:sp>
        <p:nvSpPr>
          <p:cNvPr id="1461252" name="Rectangle 4"/>
          <p:cNvSpPr>
            <a:spLocks noChangeArrowheads="1"/>
          </p:cNvSpPr>
          <p:nvPr userDrawn="1"/>
        </p:nvSpPr>
        <p:spPr bwMode="auto">
          <a:xfrm>
            <a:off x="0" y="6248400"/>
            <a:ext cx="9144000" cy="152400"/>
          </a:xfrm>
          <a:prstGeom prst="rect">
            <a:avLst/>
          </a:prstGeom>
          <a:solidFill>
            <a:srgbClr val="249DF9"/>
          </a:solidFill>
          <a:ln w="9525">
            <a:noFill/>
            <a:miter lim="800000"/>
            <a:headEnd/>
            <a:tailEnd/>
          </a:ln>
          <a:effectLst/>
        </p:spPr>
        <p:txBody>
          <a:bodyPr wrap="none" anchor="ctr"/>
          <a:lstStyle/>
          <a:p>
            <a:pPr>
              <a:defRPr/>
            </a:pPr>
            <a:endParaRPr lang="en-US" dirty="0"/>
          </a:p>
        </p:txBody>
      </p:sp>
      <p:sp>
        <p:nvSpPr>
          <p:cNvPr id="1461260" name="Text Box 12"/>
          <p:cNvSpPr txBox="1">
            <a:spLocks noChangeArrowheads="1"/>
          </p:cNvSpPr>
          <p:nvPr userDrawn="1"/>
        </p:nvSpPr>
        <p:spPr bwMode="gray">
          <a:xfrm>
            <a:off x="8305800" y="6553200"/>
            <a:ext cx="838200" cy="304800"/>
          </a:xfrm>
          <a:prstGeom prst="rect">
            <a:avLst/>
          </a:prstGeom>
          <a:noFill/>
          <a:ln w="9525">
            <a:noFill/>
            <a:miter lim="800000"/>
            <a:headEnd/>
            <a:tailEnd/>
          </a:ln>
          <a:effectLst/>
        </p:spPr>
        <p:txBody>
          <a:bodyPr>
            <a:spAutoFit/>
          </a:bodyPr>
          <a:lstStyle/>
          <a:p>
            <a:pPr algn="r">
              <a:spcBef>
                <a:spcPct val="50000"/>
              </a:spcBef>
              <a:defRPr/>
            </a:pPr>
            <a:fld id="{8C030F47-CF14-4661-86D2-2FEEBD361F5E}" type="slidenum">
              <a:rPr lang="en-US" sz="1400" b="1" i="1">
                <a:solidFill>
                  <a:schemeClr val="bg1"/>
                </a:solidFill>
              </a:rPr>
              <a:pPr algn="r">
                <a:spcBef>
                  <a:spcPct val="50000"/>
                </a:spcBef>
                <a:defRPr/>
              </a:pPr>
              <a:t>‹#›</a:t>
            </a:fld>
            <a:endParaRPr lang="en-US" sz="1400" b="1" i="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90049"/>
        </a:solidFill>
        <a:effectLst/>
      </p:bgPr>
    </p:bg>
    <p:spTree>
      <p:nvGrpSpPr>
        <p:cNvPr id="1" name=""/>
        <p:cNvGrpSpPr/>
        <p:nvPr/>
      </p:nvGrpSpPr>
      <p:grpSpPr>
        <a:xfrm>
          <a:off x="0" y="0"/>
          <a:ext cx="0" cy="0"/>
          <a:chOff x="0" y="0"/>
          <a:chExt cx="0" cy="0"/>
        </a:xfrm>
      </p:grpSpPr>
      <p:sp>
        <p:nvSpPr>
          <p:cNvPr id="1425410" name="Rectangle 2"/>
          <p:cNvSpPr>
            <a:spLocks noChangeArrowheads="1"/>
          </p:cNvSpPr>
          <p:nvPr userDrawn="1"/>
        </p:nvSpPr>
        <p:spPr bwMode="auto">
          <a:xfrm>
            <a:off x="0" y="152400"/>
            <a:ext cx="9144000" cy="6400800"/>
          </a:xfrm>
          <a:prstGeom prst="rect">
            <a:avLst/>
          </a:prstGeom>
          <a:solidFill>
            <a:schemeClr val="bg1"/>
          </a:solidFill>
          <a:ln w="9525">
            <a:noFill/>
            <a:miter lim="800000"/>
            <a:headEnd/>
            <a:tailEnd/>
          </a:ln>
          <a:effectLst/>
        </p:spPr>
        <p:txBody>
          <a:bodyPr wrap="none" anchor="ctr"/>
          <a:lstStyle/>
          <a:p>
            <a:pPr>
              <a:defRPr/>
            </a:pPr>
            <a:endParaRPr lang="en-US" dirty="0"/>
          </a:p>
        </p:txBody>
      </p:sp>
      <p:sp>
        <p:nvSpPr>
          <p:cNvPr id="1425411" name="Rectangle 3"/>
          <p:cNvSpPr>
            <a:spLocks noChangeArrowheads="1"/>
          </p:cNvSpPr>
          <p:nvPr userDrawn="1"/>
        </p:nvSpPr>
        <p:spPr bwMode="auto">
          <a:xfrm>
            <a:off x="0" y="0"/>
            <a:ext cx="9144000" cy="152400"/>
          </a:xfrm>
          <a:prstGeom prst="rect">
            <a:avLst/>
          </a:prstGeom>
          <a:solidFill>
            <a:srgbClr val="249DF9"/>
          </a:solidFill>
          <a:ln w="9525">
            <a:noFill/>
            <a:miter lim="800000"/>
            <a:headEnd/>
            <a:tailEnd/>
          </a:ln>
          <a:effectLst/>
        </p:spPr>
        <p:txBody>
          <a:bodyPr wrap="none" anchor="ctr"/>
          <a:lstStyle/>
          <a:p>
            <a:pPr>
              <a:defRPr/>
            </a:pPr>
            <a:endParaRPr lang="en-US" dirty="0"/>
          </a:p>
        </p:txBody>
      </p:sp>
      <p:sp>
        <p:nvSpPr>
          <p:cNvPr id="3076" name="WordArt 5"/>
          <p:cNvSpPr>
            <a:spLocks noChangeArrowheads="1" noChangeShapeType="1" noTextEdit="1"/>
          </p:cNvSpPr>
          <p:nvPr userDrawn="1"/>
        </p:nvSpPr>
        <p:spPr bwMode="auto">
          <a:xfrm>
            <a:off x="228600" y="6629400"/>
            <a:ext cx="4876800" cy="190500"/>
          </a:xfrm>
          <a:prstGeom prst="rect">
            <a:avLst/>
          </a:prstGeom>
        </p:spPr>
        <p:txBody>
          <a:bodyPr wrap="none" fromWordArt="1" anchor="ctr">
            <a:prstTxWarp prst="textPlain">
              <a:avLst>
                <a:gd name="adj" fmla="val 50000"/>
              </a:avLst>
            </a:prstTxWarp>
          </a:bodyPr>
          <a:lstStyle/>
          <a:p>
            <a:pPr algn="ctr">
              <a:buFont typeface="Arial" pitchFamily="34" charset="0"/>
              <a:buNone/>
            </a:pPr>
            <a:r>
              <a:rPr lang="en-US" sz="3600" kern="10" dirty="0">
                <a:ln w="9525">
                  <a:noFill/>
                  <a:round/>
                  <a:headEnd/>
                  <a:tailEnd/>
                </a:ln>
                <a:solidFill>
                  <a:schemeClr val="bg1"/>
                </a:solidFill>
                <a:latin typeface="Impact"/>
              </a:rPr>
              <a:t>Nevada Statewide </a:t>
            </a:r>
            <a:r>
              <a:rPr lang="en-US" sz="3600" kern="10" dirty="0" smtClean="0">
                <a:ln w="9525">
                  <a:noFill/>
                  <a:round/>
                  <a:headEnd/>
                  <a:tailEnd/>
                </a:ln>
                <a:solidFill>
                  <a:schemeClr val="bg1"/>
                </a:solidFill>
                <a:latin typeface="Impact"/>
              </a:rPr>
              <a:t>RAN Survey</a:t>
            </a:r>
            <a:r>
              <a:rPr lang="en-US" sz="3600" kern="10" baseline="0" dirty="0" smtClean="0">
                <a:ln w="9525">
                  <a:noFill/>
                  <a:round/>
                  <a:headEnd/>
                  <a:tailEnd/>
                </a:ln>
                <a:solidFill>
                  <a:schemeClr val="bg1"/>
                </a:solidFill>
                <a:latin typeface="Impact"/>
              </a:rPr>
              <a:t> – </a:t>
            </a:r>
            <a:r>
              <a:rPr lang="en-US" sz="3600" kern="10" dirty="0" smtClean="0">
                <a:ln w="9525">
                  <a:noFill/>
                  <a:round/>
                  <a:headEnd/>
                  <a:tailEnd/>
                </a:ln>
                <a:solidFill>
                  <a:schemeClr val="bg1"/>
                </a:solidFill>
                <a:latin typeface="Impact"/>
              </a:rPr>
              <a:t>February 2010</a:t>
            </a:r>
            <a:endParaRPr lang="en-US" sz="3600" kern="10" dirty="0">
              <a:ln w="9525">
                <a:noFill/>
                <a:round/>
                <a:headEnd/>
                <a:tailEnd/>
              </a:ln>
              <a:solidFill>
                <a:schemeClr val="bg1"/>
              </a:solidFill>
              <a:latin typeface="Impact"/>
            </a:endParaRPr>
          </a:p>
        </p:txBody>
      </p:sp>
      <p:sp>
        <p:nvSpPr>
          <p:cNvPr id="1425414" name="Text Box 6"/>
          <p:cNvSpPr txBox="1">
            <a:spLocks noChangeArrowheads="1"/>
          </p:cNvSpPr>
          <p:nvPr userDrawn="1"/>
        </p:nvSpPr>
        <p:spPr bwMode="gray">
          <a:xfrm>
            <a:off x="8305800" y="6553200"/>
            <a:ext cx="838200" cy="304800"/>
          </a:xfrm>
          <a:prstGeom prst="rect">
            <a:avLst/>
          </a:prstGeom>
          <a:noFill/>
          <a:ln w="9525">
            <a:noFill/>
            <a:miter lim="800000"/>
            <a:headEnd/>
            <a:tailEnd/>
          </a:ln>
          <a:effectLst/>
        </p:spPr>
        <p:txBody>
          <a:bodyPr>
            <a:spAutoFit/>
          </a:bodyPr>
          <a:lstStyle/>
          <a:p>
            <a:pPr algn="r">
              <a:spcBef>
                <a:spcPct val="50000"/>
              </a:spcBef>
              <a:defRPr/>
            </a:pPr>
            <a:fld id="{42DCE169-0BBA-449F-9B5E-527E9D8E748E}" type="slidenum">
              <a:rPr lang="en-US" sz="1400" b="1" i="1">
                <a:solidFill>
                  <a:schemeClr val="bg1"/>
                </a:solidFill>
              </a:rPr>
              <a:pPr algn="r">
                <a:spcBef>
                  <a:spcPct val="50000"/>
                </a:spcBef>
                <a:defRPr/>
              </a:pPr>
              <a:t>‹#›</a:t>
            </a:fld>
            <a:endParaRPr lang="en-US" sz="1400" b="1" i="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9.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175"/>
          <p:cNvSpPr>
            <a:spLocks noChangeArrowheads="1"/>
          </p:cNvSpPr>
          <p:nvPr/>
        </p:nvSpPr>
        <p:spPr bwMode="auto">
          <a:xfrm>
            <a:off x="0" y="533400"/>
            <a:ext cx="9144000" cy="5715000"/>
          </a:xfrm>
          <a:prstGeom prst="rect">
            <a:avLst/>
          </a:prstGeom>
          <a:solidFill>
            <a:schemeClr val="bg1"/>
          </a:solidFill>
          <a:ln w="9525">
            <a:noFill/>
            <a:miter lim="800000"/>
            <a:headEnd/>
            <a:tailEnd/>
          </a:ln>
        </p:spPr>
        <p:txBody>
          <a:bodyPr wrap="none" anchor="ctr"/>
          <a:lstStyle/>
          <a:p>
            <a:endParaRPr lang="en-US" dirty="0"/>
          </a:p>
        </p:txBody>
      </p:sp>
      <p:sp>
        <p:nvSpPr>
          <p:cNvPr id="4099" name="Rectangle 176"/>
          <p:cNvSpPr>
            <a:spLocks noChangeArrowheads="1"/>
          </p:cNvSpPr>
          <p:nvPr/>
        </p:nvSpPr>
        <p:spPr bwMode="auto">
          <a:xfrm>
            <a:off x="0" y="457200"/>
            <a:ext cx="9144000" cy="152400"/>
          </a:xfrm>
          <a:prstGeom prst="rect">
            <a:avLst/>
          </a:prstGeom>
          <a:solidFill>
            <a:srgbClr val="249DF9"/>
          </a:solidFill>
          <a:ln w="9525">
            <a:noFill/>
            <a:miter lim="800000"/>
            <a:headEnd/>
            <a:tailEnd/>
          </a:ln>
        </p:spPr>
        <p:txBody>
          <a:bodyPr wrap="none" anchor="ctr"/>
          <a:lstStyle/>
          <a:p>
            <a:endParaRPr lang="en-US" dirty="0"/>
          </a:p>
        </p:txBody>
      </p:sp>
      <p:sp>
        <p:nvSpPr>
          <p:cNvPr id="4100" name="Rectangle 165"/>
          <p:cNvSpPr>
            <a:spLocks noChangeArrowheads="1"/>
          </p:cNvSpPr>
          <p:nvPr/>
        </p:nvSpPr>
        <p:spPr bwMode="auto">
          <a:xfrm>
            <a:off x="0" y="6248400"/>
            <a:ext cx="9144000" cy="152400"/>
          </a:xfrm>
          <a:prstGeom prst="rect">
            <a:avLst/>
          </a:prstGeom>
          <a:solidFill>
            <a:srgbClr val="249DF9"/>
          </a:solidFill>
          <a:ln w="9525">
            <a:noFill/>
            <a:miter lim="800000"/>
            <a:headEnd/>
            <a:tailEnd/>
          </a:ln>
        </p:spPr>
        <p:txBody>
          <a:bodyPr wrap="none" anchor="ctr"/>
          <a:lstStyle/>
          <a:p>
            <a:endParaRPr lang="en-US" dirty="0"/>
          </a:p>
        </p:txBody>
      </p:sp>
      <p:sp>
        <p:nvSpPr>
          <p:cNvPr id="4101" name="Text Box 7"/>
          <p:cNvSpPr txBox="1">
            <a:spLocks noChangeArrowheads="1"/>
          </p:cNvSpPr>
          <p:nvPr/>
        </p:nvSpPr>
        <p:spPr bwMode="auto">
          <a:xfrm>
            <a:off x="7529455" y="6492875"/>
            <a:ext cx="1614545" cy="369332"/>
          </a:xfrm>
          <a:prstGeom prst="rect">
            <a:avLst/>
          </a:prstGeom>
          <a:noFill/>
          <a:ln w="9525" algn="ctr">
            <a:noFill/>
            <a:miter lim="800000"/>
            <a:headEnd/>
            <a:tailEnd/>
          </a:ln>
        </p:spPr>
        <p:txBody>
          <a:bodyPr wrap="none">
            <a:spAutoFit/>
          </a:bodyPr>
          <a:lstStyle/>
          <a:p>
            <a:pPr algn="r">
              <a:spcBef>
                <a:spcPct val="50000"/>
              </a:spcBef>
            </a:pPr>
            <a:r>
              <a:rPr lang="en-US" b="1" i="1" dirty="0">
                <a:solidFill>
                  <a:schemeClr val="bg1"/>
                </a:solidFill>
                <a:latin typeface="Times New Roman" pitchFamily="18" charset="0"/>
              </a:rPr>
              <a:t>Project </a:t>
            </a:r>
            <a:r>
              <a:rPr lang="en-US" b="1" i="1" dirty="0" smtClean="0">
                <a:solidFill>
                  <a:schemeClr val="bg1"/>
                </a:solidFill>
                <a:latin typeface="Times New Roman" pitchFamily="18" charset="0"/>
              </a:rPr>
              <a:t>#10093</a:t>
            </a:r>
            <a:endParaRPr lang="en-US" b="1" i="1" dirty="0">
              <a:solidFill>
                <a:schemeClr val="bg1"/>
              </a:solidFill>
              <a:latin typeface="Times New Roman" pitchFamily="18" charset="0"/>
            </a:endParaRPr>
          </a:p>
        </p:txBody>
      </p:sp>
      <p:sp>
        <p:nvSpPr>
          <p:cNvPr id="4102" name="Text Box 44"/>
          <p:cNvSpPr txBox="1">
            <a:spLocks noChangeArrowheads="1"/>
          </p:cNvSpPr>
          <p:nvPr/>
        </p:nvSpPr>
        <p:spPr bwMode="auto">
          <a:xfrm>
            <a:off x="2743200" y="3451225"/>
            <a:ext cx="6400800" cy="1200329"/>
          </a:xfrm>
          <a:prstGeom prst="rect">
            <a:avLst/>
          </a:prstGeom>
          <a:solidFill>
            <a:srgbClr val="249DF9"/>
          </a:solidFill>
          <a:ln w="9525">
            <a:noFill/>
            <a:miter lim="800000"/>
            <a:headEnd/>
            <a:tailEnd/>
          </a:ln>
        </p:spPr>
        <p:txBody>
          <a:bodyPr>
            <a:spAutoFit/>
          </a:bodyPr>
          <a:lstStyle/>
          <a:p>
            <a:pPr algn="ctr"/>
            <a:r>
              <a:rPr lang="en-US" sz="2400" b="1" dirty="0">
                <a:solidFill>
                  <a:schemeClr val="bg1"/>
                </a:solidFill>
                <a:latin typeface="Times New Roman" pitchFamily="18" charset="0"/>
              </a:rPr>
              <a:t>Key findings from a statewide survey of </a:t>
            </a:r>
          </a:p>
          <a:p>
            <a:pPr algn="ctr"/>
            <a:r>
              <a:rPr lang="en-US" sz="2400" b="1" dirty="0">
                <a:solidFill>
                  <a:schemeClr val="bg1"/>
                </a:solidFill>
                <a:latin typeface="Times New Roman" pitchFamily="18" charset="0"/>
              </a:rPr>
              <a:t>500 likely  voters in Nevada, </a:t>
            </a:r>
          </a:p>
          <a:p>
            <a:pPr algn="ctr"/>
            <a:r>
              <a:rPr lang="en-US" sz="2400" b="1" dirty="0">
                <a:solidFill>
                  <a:schemeClr val="bg1"/>
                </a:solidFill>
                <a:latin typeface="Times New Roman" pitchFamily="18" charset="0"/>
              </a:rPr>
              <a:t>conducted </a:t>
            </a:r>
            <a:r>
              <a:rPr lang="en-US" sz="2400" b="1" dirty="0" smtClean="0">
                <a:solidFill>
                  <a:schemeClr val="bg1"/>
                </a:solidFill>
                <a:latin typeface="Times New Roman" pitchFamily="18" charset="0"/>
              </a:rPr>
              <a:t>February 15-16, 2010</a:t>
            </a:r>
            <a:endParaRPr lang="en-US" sz="2400" b="1" dirty="0">
              <a:solidFill>
                <a:schemeClr val="bg1"/>
              </a:solidFill>
              <a:latin typeface="Times New Roman" pitchFamily="18" charset="0"/>
            </a:endParaRPr>
          </a:p>
        </p:txBody>
      </p:sp>
      <p:sp>
        <p:nvSpPr>
          <p:cNvPr id="4103" name="WordArt 162"/>
          <p:cNvSpPr>
            <a:spLocks noChangeArrowheads="1" noChangeShapeType="1" noTextEdit="1"/>
          </p:cNvSpPr>
          <p:nvPr/>
        </p:nvSpPr>
        <p:spPr bwMode="auto">
          <a:xfrm>
            <a:off x="3898900" y="5638800"/>
            <a:ext cx="4087813" cy="457200"/>
          </a:xfrm>
          <a:prstGeom prst="rect">
            <a:avLst/>
          </a:prstGeom>
        </p:spPr>
        <p:txBody>
          <a:bodyPr wrap="none" fromWordArt="1">
            <a:prstTxWarp prst="textPlain">
              <a:avLst>
                <a:gd name="adj" fmla="val 50000"/>
              </a:avLst>
            </a:prstTxWarp>
          </a:bodyPr>
          <a:lstStyle/>
          <a:p>
            <a:pPr algn="ctr"/>
            <a:r>
              <a:rPr lang="en-US" sz="3600" b="1" kern="10" dirty="0">
                <a:ln w="635">
                  <a:solidFill>
                    <a:srgbClr val="190049"/>
                  </a:solidFill>
                  <a:round/>
                  <a:headEnd/>
                  <a:tailEnd/>
                </a:ln>
                <a:solidFill>
                  <a:srgbClr val="249DF9"/>
                </a:solidFill>
                <a:effectLst>
                  <a:outerShdw dist="35921" dir="2700000" algn="ctr" rotWithShape="0">
                    <a:schemeClr val="tx1"/>
                  </a:outerShdw>
                </a:effectLst>
                <a:latin typeface="Times New Roman"/>
                <a:cs typeface="Times New Roman"/>
              </a:rPr>
              <a:t>glen@pos.org</a:t>
            </a:r>
          </a:p>
        </p:txBody>
      </p:sp>
      <p:sp>
        <p:nvSpPr>
          <p:cNvPr id="4104" name="WordArt 163"/>
          <p:cNvSpPr>
            <a:spLocks noChangeArrowheads="1" noChangeShapeType="1" noTextEdit="1"/>
          </p:cNvSpPr>
          <p:nvPr/>
        </p:nvSpPr>
        <p:spPr bwMode="auto">
          <a:xfrm>
            <a:off x="3805238" y="4953000"/>
            <a:ext cx="4276725" cy="685800"/>
          </a:xfrm>
          <a:prstGeom prst="rect">
            <a:avLst/>
          </a:prstGeom>
        </p:spPr>
        <p:txBody>
          <a:bodyPr wrap="none" fromWordArt="1">
            <a:prstTxWarp prst="textPlain">
              <a:avLst>
                <a:gd name="adj" fmla="val 50000"/>
              </a:avLst>
            </a:prstTxWarp>
          </a:bodyPr>
          <a:lstStyle/>
          <a:p>
            <a:pPr algn="ctr"/>
            <a:r>
              <a:rPr lang="en-US" sz="3600" b="1" kern="10" dirty="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rPr>
              <a:t>Glen Bolger</a:t>
            </a:r>
          </a:p>
        </p:txBody>
      </p:sp>
      <p:sp>
        <p:nvSpPr>
          <p:cNvPr id="4105" name="WordArt 166"/>
          <p:cNvSpPr>
            <a:spLocks noChangeArrowheads="1" noChangeShapeType="1" noTextEdit="1"/>
          </p:cNvSpPr>
          <p:nvPr/>
        </p:nvSpPr>
        <p:spPr bwMode="auto">
          <a:xfrm>
            <a:off x="2895600" y="685800"/>
            <a:ext cx="6096000" cy="17526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rPr>
              <a:t>NEVADA</a:t>
            </a:r>
          </a:p>
          <a:p>
            <a:pPr algn="ctr"/>
            <a:r>
              <a:rPr lang="en-US" sz="3600" kern="10" dirty="0" smtClean="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rPr>
              <a:t>STATEWIDE SURVEY</a:t>
            </a:r>
            <a:endParaRPr lang="en-US" sz="3600" kern="10" dirty="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endParaRPr>
          </a:p>
        </p:txBody>
      </p:sp>
      <p:sp>
        <p:nvSpPr>
          <p:cNvPr id="4106" name="Rectangle 178"/>
          <p:cNvSpPr>
            <a:spLocks noChangeArrowheads="1"/>
          </p:cNvSpPr>
          <p:nvPr/>
        </p:nvSpPr>
        <p:spPr bwMode="auto">
          <a:xfrm>
            <a:off x="0" y="0"/>
            <a:ext cx="2743200" cy="6858000"/>
          </a:xfrm>
          <a:prstGeom prst="rect">
            <a:avLst/>
          </a:prstGeom>
          <a:solidFill>
            <a:srgbClr val="190049"/>
          </a:solidFill>
          <a:ln w="9525">
            <a:noFill/>
            <a:miter lim="800000"/>
            <a:headEnd/>
            <a:tailEnd/>
          </a:ln>
        </p:spPr>
        <p:txBody>
          <a:bodyPr wrap="none" anchor="ctr"/>
          <a:lstStyle/>
          <a:p>
            <a:endParaRPr lang="en-US" dirty="0"/>
          </a:p>
        </p:txBody>
      </p:sp>
      <p:pic>
        <p:nvPicPr>
          <p:cNvPr id="4107" name="Picture 182" descr="POSnewlogo"/>
          <p:cNvPicPr>
            <a:picLocks noChangeAspect="1" noChangeArrowheads="1"/>
          </p:cNvPicPr>
          <p:nvPr/>
        </p:nvPicPr>
        <p:blipFill>
          <a:blip r:embed="rId3" cstate="print"/>
          <a:srcRect/>
          <a:stretch>
            <a:fillRect/>
          </a:stretch>
        </p:blipFill>
        <p:spPr bwMode="auto">
          <a:xfrm>
            <a:off x="533400" y="5626100"/>
            <a:ext cx="1676400" cy="1079500"/>
          </a:xfrm>
          <a:prstGeom prst="rect">
            <a:avLst/>
          </a:prstGeom>
          <a:solidFill>
            <a:srgbClr val="190049"/>
          </a:solidFill>
          <a:ln w="76200">
            <a:solidFill>
              <a:schemeClr val="bg1"/>
            </a:solidFill>
            <a:miter lim="800000"/>
            <a:headEnd/>
            <a:tailEnd/>
          </a:ln>
        </p:spPr>
      </p:pic>
      <p:pic>
        <p:nvPicPr>
          <p:cNvPr id="4108" name="Picture 133" descr="POSnewlogo"/>
          <p:cNvPicPr>
            <a:picLocks noChangeAspect="1" noChangeArrowheads="1"/>
          </p:cNvPicPr>
          <p:nvPr/>
        </p:nvPicPr>
        <p:blipFill>
          <a:blip r:embed="rId3" cstate="print"/>
          <a:srcRect/>
          <a:stretch>
            <a:fillRect/>
          </a:stretch>
        </p:blipFill>
        <p:spPr bwMode="auto">
          <a:xfrm>
            <a:off x="533400" y="5626100"/>
            <a:ext cx="1676400" cy="1079500"/>
          </a:xfrm>
          <a:prstGeom prst="rect">
            <a:avLst/>
          </a:prstGeom>
          <a:solidFill>
            <a:srgbClr val="190049"/>
          </a:solidFill>
          <a:ln w="76200">
            <a:solidFill>
              <a:schemeClr val="bg1"/>
            </a:solidFill>
            <a:miter lim="800000"/>
            <a:headEnd/>
            <a:tailEnd/>
          </a:ln>
        </p:spPr>
      </p:pic>
      <p:pic>
        <p:nvPicPr>
          <p:cNvPr id="4109" name="Picture 192" descr="NV outdoors"/>
          <p:cNvPicPr>
            <a:picLocks noChangeAspect="1" noChangeArrowheads="1"/>
          </p:cNvPicPr>
          <p:nvPr/>
        </p:nvPicPr>
        <p:blipFill>
          <a:blip r:embed="rId4" cstate="print"/>
          <a:srcRect/>
          <a:stretch>
            <a:fillRect/>
          </a:stretch>
        </p:blipFill>
        <p:spPr bwMode="auto">
          <a:xfrm>
            <a:off x="152400" y="228600"/>
            <a:ext cx="2438400" cy="1687513"/>
          </a:xfrm>
          <a:prstGeom prst="rect">
            <a:avLst/>
          </a:prstGeom>
          <a:noFill/>
          <a:ln w="9525">
            <a:solidFill>
              <a:srgbClr val="249DF9"/>
            </a:solidFill>
            <a:miter lim="800000"/>
            <a:headEnd/>
            <a:tailEnd/>
          </a:ln>
        </p:spPr>
      </p:pic>
      <p:pic>
        <p:nvPicPr>
          <p:cNvPr id="4110" name="Picture 193" descr="Las Vegas"/>
          <p:cNvPicPr>
            <a:picLocks noChangeAspect="1" noChangeArrowheads="1"/>
          </p:cNvPicPr>
          <p:nvPr/>
        </p:nvPicPr>
        <p:blipFill>
          <a:blip r:embed="rId5" cstate="print"/>
          <a:srcRect/>
          <a:stretch>
            <a:fillRect/>
          </a:stretch>
        </p:blipFill>
        <p:spPr bwMode="auto">
          <a:xfrm>
            <a:off x="152400" y="1981200"/>
            <a:ext cx="2438400" cy="1676400"/>
          </a:xfrm>
          <a:prstGeom prst="rect">
            <a:avLst/>
          </a:prstGeom>
          <a:noFill/>
          <a:ln w="9525">
            <a:solidFill>
              <a:srgbClr val="249DF9"/>
            </a:solidFill>
            <a:miter lim="800000"/>
            <a:headEnd/>
            <a:tailEnd/>
          </a:ln>
        </p:spPr>
      </p:pic>
      <p:pic>
        <p:nvPicPr>
          <p:cNvPr id="4111" name="Picture 194" descr="tahoe"/>
          <p:cNvPicPr>
            <a:picLocks noChangeAspect="1" noChangeArrowheads="1"/>
          </p:cNvPicPr>
          <p:nvPr/>
        </p:nvPicPr>
        <p:blipFill>
          <a:blip r:embed="rId6" cstate="print"/>
          <a:srcRect/>
          <a:stretch>
            <a:fillRect/>
          </a:stretch>
        </p:blipFill>
        <p:spPr bwMode="auto">
          <a:xfrm>
            <a:off x="152400" y="3733800"/>
            <a:ext cx="2438400" cy="1676400"/>
          </a:xfrm>
          <a:prstGeom prst="rect">
            <a:avLst/>
          </a:prstGeom>
          <a:noFill/>
          <a:ln w="9525">
            <a:solidFill>
              <a:srgbClr val="249DF9"/>
            </a:solidFill>
            <a:miter lim="800000"/>
            <a:headEnd/>
            <a:tailEnd/>
          </a:ln>
        </p:spPr>
      </p:pic>
      <p:pic>
        <p:nvPicPr>
          <p:cNvPr id="4112" name="Picture 16"/>
          <p:cNvPicPr>
            <a:picLocks noChangeAspect="1" noChangeArrowheads="1"/>
          </p:cNvPicPr>
          <p:nvPr/>
        </p:nvPicPr>
        <p:blipFill>
          <a:blip r:embed="rId7" cstate="print"/>
          <a:srcRect/>
          <a:stretch>
            <a:fillRect/>
          </a:stretch>
        </p:blipFill>
        <p:spPr bwMode="auto">
          <a:xfrm>
            <a:off x="4343400" y="2590800"/>
            <a:ext cx="3067050" cy="733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19200"/>
            <a:ext cx="9144000" cy="584775"/>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“And, do you think your state legislator has performed their job well enough to deserve reelection,</a:t>
            </a:r>
          </a:p>
          <a:p>
            <a:pPr algn="ctr"/>
            <a:r>
              <a:rPr lang="en-US" sz="1600" b="1" i="1" dirty="0" smtClean="0">
                <a:latin typeface="Times New Roman" pitchFamily="18" charset="0"/>
                <a:cs typeface="Times New Roman" pitchFamily="18" charset="0"/>
              </a:rPr>
              <a:t>or do you think it's time to give a new person a chance to do a better job?”</a:t>
            </a:r>
            <a:endParaRPr lang="en-US" sz="1600" b="1" i="1" dirty="0">
              <a:latin typeface="Times New Roman" pitchFamily="18" charset="0"/>
              <a:cs typeface="Times New Roman" pitchFamily="18" charset="0"/>
            </a:endParaRPr>
          </a:p>
        </p:txBody>
      </p:sp>
      <p:sp>
        <p:nvSpPr>
          <p:cNvPr id="4" name="TextBox 3"/>
          <p:cNvSpPr txBox="1"/>
          <p:nvPr/>
        </p:nvSpPr>
        <p:spPr>
          <a:xfrm>
            <a:off x="0" y="152400"/>
            <a:ext cx="9144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Anti-incumbent sentiment is strong across party lines.</a:t>
            </a:r>
            <a:endParaRPr lang="en-US" sz="2800" b="1" dirty="0">
              <a:latin typeface="Times New Roman" pitchFamily="18" charset="0"/>
              <a:cs typeface="Times New Roman" pitchFamily="18" charset="0"/>
            </a:endParaRPr>
          </a:p>
        </p:txBody>
      </p:sp>
      <p:sp>
        <p:nvSpPr>
          <p:cNvPr id="5" name="Rectangle 399"/>
          <p:cNvSpPr>
            <a:spLocks noChangeArrowheads="1"/>
          </p:cNvSpPr>
          <p:nvPr/>
        </p:nvSpPr>
        <p:spPr bwMode="auto">
          <a:xfrm>
            <a:off x="5259388" y="6059488"/>
            <a:ext cx="2500312" cy="238125"/>
          </a:xfrm>
          <a:prstGeom prst="rect">
            <a:avLst/>
          </a:prstGeom>
          <a:solidFill>
            <a:srgbClr val="FFFFFF"/>
          </a:solidFill>
          <a:ln w="9525">
            <a:noFill/>
            <a:miter lim="800000"/>
            <a:headEnd/>
            <a:tailEnd/>
          </a:ln>
        </p:spPr>
        <p:txBody>
          <a:bodyPr/>
          <a:lstStyle/>
          <a:p>
            <a:endParaRPr lang="en-US" dirty="0"/>
          </a:p>
        </p:txBody>
      </p:sp>
      <p:graphicFrame>
        <p:nvGraphicFramePr>
          <p:cNvPr id="6" name="Chart 5"/>
          <p:cNvGraphicFramePr/>
          <p:nvPr/>
        </p:nvGraphicFramePr>
        <p:xfrm>
          <a:off x="3886200" y="2514600"/>
          <a:ext cx="52578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152400" y="2819400"/>
          <a:ext cx="4343400" cy="38354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3886200" y="2895600"/>
            <a:ext cx="0" cy="3429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38600" y="2514600"/>
            <a:ext cx="762000" cy="307777"/>
          </a:xfrm>
          <a:prstGeom prst="rect">
            <a:avLst/>
          </a:prstGeom>
          <a:noFill/>
        </p:spPr>
        <p:txBody>
          <a:bodyPr wrap="square" rtlCol="0">
            <a:spAutoFit/>
          </a:bodyPr>
          <a:lstStyle/>
          <a:p>
            <a:pPr algn="ctr"/>
            <a:r>
              <a:rPr lang="en-US" sz="1400" b="1" u="sng" dirty="0" smtClean="0">
                <a:solidFill>
                  <a:srgbClr val="FF0000"/>
                </a:solidFill>
                <a:latin typeface="Times New Roman" pitchFamily="18" charset="0"/>
                <a:cs typeface="Times New Roman" pitchFamily="18" charset="0"/>
              </a:rPr>
              <a:t>-72%</a:t>
            </a:r>
            <a:endParaRPr lang="en-US" sz="1400" b="1" u="sng" dirty="0">
              <a:solidFill>
                <a:srgbClr val="FF0000"/>
              </a:solidFill>
              <a:latin typeface="Times New Roman" pitchFamily="18" charset="0"/>
              <a:cs typeface="Times New Roman" pitchFamily="18" charset="0"/>
            </a:endParaRPr>
          </a:p>
        </p:txBody>
      </p:sp>
      <p:sp>
        <p:nvSpPr>
          <p:cNvPr id="11" name="TextBox 10"/>
          <p:cNvSpPr txBox="1"/>
          <p:nvPr/>
        </p:nvSpPr>
        <p:spPr>
          <a:xfrm>
            <a:off x="5105400" y="2514600"/>
            <a:ext cx="762000" cy="307777"/>
          </a:xfrm>
          <a:prstGeom prst="rect">
            <a:avLst/>
          </a:prstGeom>
          <a:noFill/>
        </p:spPr>
        <p:txBody>
          <a:bodyPr wrap="square" rtlCol="0">
            <a:spAutoFit/>
          </a:bodyPr>
          <a:lstStyle/>
          <a:p>
            <a:pPr algn="ctr"/>
            <a:r>
              <a:rPr lang="en-US" sz="1400" b="1" u="sng" dirty="0" smtClean="0">
                <a:solidFill>
                  <a:srgbClr val="FF0000"/>
                </a:solidFill>
                <a:latin typeface="Times New Roman" pitchFamily="18" charset="0"/>
                <a:cs typeface="Times New Roman" pitchFamily="18" charset="0"/>
              </a:rPr>
              <a:t>-70%</a:t>
            </a:r>
            <a:endParaRPr lang="en-US" sz="1400" b="1" u="sng" dirty="0">
              <a:solidFill>
                <a:srgbClr val="FF0000"/>
              </a:solidFill>
              <a:latin typeface="Times New Roman" pitchFamily="18" charset="0"/>
              <a:cs typeface="Times New Roman" pitchFamily="18" charset="0"/>
            </a:endParaRPr>
          </a:p>
        </p:txBody>
      </p:sp>
      <p:sp>
        <p:nvSpPr>
          <p:cNvPr id="12" name="TextBox 11"/>
          <p:cNvSpPr txBox="1"/>
          <p:nvPr/>
        </p:nvSpPr>
        <p:spPr>
          <a:xfrm>
            <a:off x="6096000" y="2514600"/>
            <a:ext cx="762000" cy="307777"/>
          </a:xfrm>
          <a:prstGeom prst="rect">
            <a:avLst/>
          </a:prstGeom>
          <a:noFill/>
        </p:spPr>
        <p:txBody>
          <a:bodyPr wrap="square" rtlCol="0">
            <a:spAutoFit/>
          </a:bodyPr>
          <a:lstStyle/>
          <a:p>
            <a:pPr algn="ctr"/>
            <a:r>
              <a:rPr lang="en-US" sz="1400" b="1" u="sng" dirty="0" smtClean="0">
                <a:solidFill>
                  <a:srgbClr val="FF0000"/>
                </a:solidFill>
                <a:latin typeface="Times New Roman" pitchFamily="18" charset="0"/>
                <a:cs typeface="Times New Roman" pitchFamily="18" charset="0"/>
              </a:rPr>
              <a:t>-75%</a:t>
            </a:r>
            <a:endParaRPr lang="en-US" sz="1400" b="1" u="sng" dirty="0">
              <a:solidFill>
                <a:srgbClr val="FF0000"/>
              </a:solidFill>
              <a:latin typeface="Times New Roman" pitchFamily="18" charset="0"/>
              <a:cs typeface="Times New Roman" pitchFamily="18" charset="0"/>
            </a:endParaRPr>
          </a:p>
        </p:txBody>
      </p:sp>
      <p:sp>
        <p:nvSpPr>
          <p:cNvPr id="13" name="TextBox 12"/>
          <p:cNvSpPr txBox="1"/>
          <p:nvPr/>
        </p:nvSpPr>
        <p:spPr>
          <a:xfrm>
            <a:off x="7162800" y="2514600"/>
            <a:ext cx="762000" cy="307777"/>
          </a:xfrm>
          <a:prstGeom prst="rect">
            <a:avLst/>
          </a:prstGeom>
          <a:noFill/>
        </p:spPr>
        <p:txBody>
          <a:bodyPr wrap="square" rtlCol="0">
            <a:spAutoFit/>
          </a:bodyPr>
          <a:lstStyle/>
          <a:p>
            <a:pPr algn="ctr"/>
            <a:r>
              <a:rPr lang="en-US" sz="1400" b="1" u="sng" dirty="0" smtClean="0">
                <a:solidFill>
                  <a:srgbClr val="FF0000"/>
                </a:solidFill>
                <a:latin typeface="Times New Roman" pitchFamily="18" charset="0"/>
                <a:cs typeface="Times New Roman" pitchFamily="18" charset="0"/>
              </a:rPr>
              <a:t>-56%</a:t>
            </a:r>
            <a:endParaRPr lang="en-US" sz="1400" b="1" u="sng" dirty="0">
              <a:solidFill>
                <a:srgbClr val="FF0000"/>
              </a:solidFill>
              <a:latin typeface="Times New Roman" pitchFamily="18" charset="0"/>
              <a:cs typeface="Times New Roman" pitchFamily="18" charset="0"/>
            </a:endParaRPr>
          </a:p>
        </p:txBody>
      </p:sp>
      <p:sp>
        <p:nvSpPr>
          <p:cNvPr id="14" name="TextBox 13"/>
          <p:cNvSpPr txBox="1"/>
          <p:nvPr/>
        </p:nvSpPr>
        <p:spPr>
          <a:xfrm>
            <a:off x="8229600" y="2514600"/>
            <a:ext cx="762000" cy="307777"/>
          </a:xfrm>
          <a:prstGeom prst="rect">
            <a:avLst/>
          </a:prstGeom>
          <a:noFill/>
        </p:spPr>
        <p:txBody>
          <a:bodyPr wrap="square" rtlCol="0">
            <a:spAutoFit/>
          </a:bodyPr>
          <a:lstStyle/>
          <a:p>
            <a:pPr algn="ctr"/>
            <a:r>
              <a:rPr lang="en-US" sz="1400" b="1" u="sng" dirty="0" smtClean="0">
                <a:solidFill>
                  <a:srgbClr val="FF0000"/>
                </a:solidFill>
                <a:latin typeface="Times New Roman" pitchFamily="18" charset="0"/>
                <a:cs typeface="Times New Roman" pitchFamily="18" charset="0"/>
              </a:rPr>
              <a:t>-29%</a:t>
            </a:r>
            <a:endParaRPr lang="en-US" sz="1400" b="1" u="sng" dirty="0">
              <a:solidFill>
                <a:srgbClr val="FF0000"/>
              </a:solidFill>
              <a:latin typeface="Times New Roman" pitchFamily="18" charset="0"/>
              <a:cs typeface="Times New Roman" pitchFamily="18" charset="0"/>
            </a:endParaRPr>
          </a:p>
        </p:txBody>
      </p:sp>
      <p:sp>
        <p:nvSpPr>
          <p:cNvPr id="15" name="TextBox 14"/>
          <p:cNvSpPr txBox="1"/>
          <p:nvPr/>
        </p:nvSpPr>
        <p:spPr>
          <a:xfrm>
            <a:off x="152400" y="2286000"/>
            <a:ext cx="2438400" cy="523220"/>
          </a:xfrm>
          <a:prstGeom prst="rect">
            <a:avLst/>
          </a:prstGeom>
          <a:noFill/>
          <a:ln>
            <a:solidFill>
              <a:schemeClr val="tx1"/>
            </a:solidFill>
          </a:ln>
        </p:spPr>
        <p:txBody>
          <a:bodyPr wrap="square" rtlCol="0">
            <a:spAutoFit/>
          </a:bodyPr>
          <a:lstStyle/>
          <a:p>
            <a:r>
              <a:rPr lang="en-US" sz="1400" b="1" dirty="0" smtClean="0">
                <a:solidFill>
                  <a:srgbClr val="0000FF"/>
                </a:solidFill>
                <a:latin typeface="Times New Roman" pitchFamily="18" charset="0"/>
                <a:cs typeface="Times New Roman" pitchFamily="18" charset="0"/>
              </a:rPr>
              <a:t>Total Re-Elect:	14%</a:t>
            </a:r>
          </a:p>
          <a:p>
            <a:r>
              <a:rPr lang="en-US" sz="1400" b="1" dirty="0" smtClean="0">
                <a:solidFill>
                  <a:srgbClr val="FF0000"/>
                </a:solidFill>
                <a:latin typeface="Times New Roman" pitchFamily="18" charset="0"/>
                <a:cs typeface="Times New Roman" pitchFamily="18" charset="0"/>
              </a:rPr>
              <a:t>Total New Person:	71%</a:t>
            </a:r>
            <a:endParaRPr lang="en-US" sz="1400" b="1" dirty="0">
              <a:solidFill>
                <a:srgbClr val="FF0000"/>
              </a:solidFill>
              <a:latin typeface="Times New Roman" pitchFamily="18" charset="0"/>
              <a:cs typeface="Times New Roman" pitchFamily="18" charset="0"/>
            </a:endParaRPr>
          </a:p>
        </p:txBody>
      </p:sp>
      <p:sp>
        <p:nvSpPr>
          <p:cNvPr id="26" name="TextBox 25"/>
          <p:cNvSpPr txBox="1"/>
          <p:nvPr/>
        </p:nvSpPr>
        <p:spPr>
          <a:xfrm>
            <a:off x="914400" y="1828800"/>
            <a:ext cx="20574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Overall</a:t>
            </a:r>
            <a:endParaRPr lang="en-US" b="1" i="1" dirty="0">
              <a:latin typeface="Times New Roman" pitchFamily="18" charset="0"/>
              <a:cs typeface="Times New Roman" pitchFamily="18" charset="0"/>
            </a:endParaRPr>
          </a:p>
        </p:txBody>
      </p:sp>
      <p:sp>
        <p:nvSpPr>
          <p:cNvPr id="27" name="TextBox 26"/>
          <p:cNvSpPr txBox="1"/>
          <p:nvPr/>
        </p:nvSpPr>
        <p:spPr>
          <a:xfrm>
            <a:off x="5562600" y="1828800"/>
            <a:ext cx="20574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By Party</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19200"/>
            <a:ext cx="9144000" cy="584775"/>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“If the Republican primary election for U.S. Senate were being held today, for whom would you</a:t>
            </a:r>
          </a:p>
          <a:p>
            <a:pPr algn="ctr"/>
            <a:r>
              <a:rPr lang="en-US" sz="1600" b="1" i="1" dirty="0" smtClean="0">
                <a:latin typeface="Times New Roman" pitchFamily="18" charset="0"/>
                <a:cs typeface="Times New Roman" pitchFamily="18" charset="0"/>
              </a:rPr>
              <a:t>vote if the candidates were...”</a:t>
            </a:r>
            <a:endParaRPr lang="en-US" sz="1600" b="1" i="1" dirty="0">
              <a:latin typeface="Times New Roman" pitchFamily="18" charset="0"/>
              <a:cs typeface="Times New Roman" pitchFamily="18" charset="0"/>
            </a:endParaRPr>
          </a:p>
        </p:txBody>
      </p:sp>
      <p:sp>
        <p:nvSpPr>
          <p:cNvPr id="5" name="Rectangle 399"/>
          <p:cNvSpPr>
            <a:spLocks noChangeArrowheads="1"/>
          </p:cNvSpPr>
          <p:nvPr/>
        </p:nvSpPr>
        <p:spPr bwMode="auto">
          <a:xfrm>
            <a:off x="5259388" y="6059488"/>
            <a:ext cx="2500312" cy="238125"/>
          </a:xfrm>
          <a:prstGeom prst="rect">
            <a:avLst/>
          </a:prstGeom>
          <a:solidFill>
            <a:srgbClr val="FFFFFF"/>
          </a:solidFill>
          <a:ln w="9525">
            <a:noFill/>
            <a:miter lim="800000"/>
            <a:headEnd/>
            <a:tailEnd/>
          </a:ln>
        </p:spPr>
        <p:txBody>
          <a:bodyPr/>
          <a:lstStyle/>
          <a:p>
            <a:endParaRPr lang="en-US" dirty="0"/>
          </a:p>
        </p:txBody>
      </p:sp>
      <p:graphicFrame>
        <p:nvGraphicFramePr>
          <p:cNvPr id="7" name="Chart 6"/>
          <p:cNvGraphicFramePr/>
          <p:nvPr/>
        </p:nvGraphicFramePr>
        <p:xfrm>
          <a:off x="1219200" y="1828800"/>
          <a:ext cx="6629400" cy="474980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0" y="15240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Lowden and Tarkanian lead the GOP primary ballot, but many voters are undecided.</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95400"/>
            <a:ext cx="9144000" cy="584775"/>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“If the Republican primary election for Governor were being held today, for whom would you</a:t>
            </a:r>
          </a:p>
          <a:p>
            <a:pPr algn="ctr"/>
            <a:r>
              <a:rPr lang="en-US" sz="1600" b="1" i="1" dirty="0" smtClean="0">
                <a:latin typeface="Times New Roman" pitchFamily="18" charset="0"/>
                <a:cs typeface="Times New Roman" pitchFamily="18" charset="0"/>
              </a:rPr>
              <a:t>vote if the candidates were...”</a:t>
            </a:r>
            <a:endParaRPr lang="en-US" sz="1600" b="1" i="1" dirty="0">
              <a:latin typeface="Times New Roman" pitchFamily="18" charset="0"/>
              <a:cs typeface="Times New Roman" pitchFamily="18" charset="0"/>
            </a:endParaRPr>
          </a:p>
        </p:txBody>
      </p:sp>
      <p:sp>
        <p:nvSpPr>
          <p:cNvPr id="5" name="Rectangle 399"/>
          <p:cNvSpPr>
            <a:spLocks noChangeArrowheads="1"/>
          </p:cNvSpPr>
          <p:nvPr/>
        </p:nvSpPr>
        <p:spPr bwMode="auto">
          <a:xfrm>
            <a:off x="5259388" y="6059488"/>
            <a:ext cx="2500312" cy="238125"/>
          </a:xfrm>
          <a:prstGeom prst="rect">
            <a:avLst/>
          </a:prstGeom>
          <a:solidFill>
            <a:srgbClr val="FFFFFF"/>
          </a:solidFill>
          <a:ln w="9525">
            <a:noFill/>
            <a:miter lim="800000"/>
            <a:headEnd/>
            <a:tailEnd/>
          </a:ln>
        </p:spPr>
        <p:txBody>
          <a:bodyPr/>
          <a:lstStyle/>
          <a:p>
            <a:endParaRPr lang="en-US" dirty="0"/>
          </a:p>
        </p:txBody>
      </p:sp>
      <p:graphicFrame>
        <p:nvGraphicFramePr>
          <p:cNvPr id="7" name="Chart 6"/>
          <p:cNvGraphicFramePr/>
          <p:nvPr/>
        </p:nvGraphicFramePr>
        <p:xfrm>
          <a:off x="1219200" y="1981200"/>
          <a:ext cx="6629400" cy="459740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0" y="15240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Sandoval leads incumbent Governor Jim Gibbons on the primary ballot.</a:t>
            </a:r>
            <a:endParaRPr lang="en-US" sz="2800" b="1" dirty="0">
              <a:latin typeface="Times New Roman" pitchFamily="18" charset="0"/>
              <a:cs typeface="Times New Roman" pitchFamily="18" charset="0"/>
            </a:endParaRPr>
          </a:p>
        </p:txBody>
      </p:sp>
      <p:sp>
        <p:nvSpPr>
          <p:cNvPr id="6" name="TextBox 5"/>
          <p:cNvSpPr txBox="1"/>
          <p:nvPr/>
        </p:nvSpPr>
        <p:spPr>
          <a:xfrm>
            <a:off x="228600" y="1752600"/>
            <a:ext cx="2514600" cy="738664"/>
          </a:xfrm>
          <a:prstGeom prst="rect">
            <a:avLst/>
          </a:prstGeom>
          <a:noFill/>
          <a:ln>
            <a:solidFill>
              <a:schemeClr val="tx1"/>
            </a:solidFill>
          </a:ln>
        </p:spPr>
        <p:txBody>
          <a:bodyPr wrap="square" rtlCol="0">
            <a:spAutoFit/>
          </a:bodyPr>
          <a:lstStyle/>
          <a:p>
            <a:r>
              <a:rPr lang="en-US" sz="1400" b="1" dirty="0" smtClean="0">
                <a:solidFill>
                  <a:srgbClr val="0000FF"/>
                </a:solidFill>
                <a:latin typeface="Times New Roman" pitchFamily="18" charset="0"/>
                <a:cs typeface="Times New Roman" pitchFamily="18" charset="0"/>
              </a:rPr>
              <a:t>Total Gibbons:	32%</a:t>
            </a:r>
          </a:p>
          <a:p>
            <a:r>
              <a:rPr lang="en-US" sz="1400" b="1" dirty="0" smtClean="0">
                <a:solidFill>
                  <a:srgbClr val="FF0000"/>
                </a:solidFill>
                <a:latin typeface="Times New Roman" pitchFamily="18" charset="0"/>
                <a:cs typeface="Times New Roman" pitchFamily="18" charset="0"/>
              </a:rPr>
              <a:t>Total Sandoval:	38%</a:t>
            </a:r>
          </a:p>
          <a:p>
            <a:r>
              <a:rPr lang="en-US" sz="1400" b="1" dirty="0" smtClean="0">
                <a:solidFill>
                  <a:srgbClr val="00B050"/>
                </a:solidFill>
                <a:latin typeface="Times New Roman" pitchFamily="18" charset="0"/>
                <a:cs typeface="Times New Roman" pitchFamily="18" charset="0"/>
              </a:rPr>
              <a:t>Total Montandon:	  9%</a:t>
            </a:r>
            <a:endParaRPr lang="en-US" sz="1400" b="1"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0" y="1828800"/>
          <a:ext cx="8991600" cy="47244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1752600" y="1981200"/>
            <a:ext cx="0" cy="434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657600" y="1981200"/>
            <a:ext cx="0" cy="434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86400" y="1981200"/>
            <a:ext cx="0" cy="434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91400" y="1981200"/>
            <a:ext cx="0" cy="434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19200" y="1143000"/>
            <a:ext cx="6781800" cy="584775"/>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“And, if the election for U.S. Senate were being held today, for whom would you vote if the candidates were...”</a:t>
            </a:r>
            <a:endParaRPr lang="en-US" sz="1600" b="1" i="1" dirty="0">
              <a:latin typeface="Times New Roman" pitchFamily="18" charset="0"/>
              <a:cs typeface="Times New Roman" pitchFamily="18" charset="0"/>
            </a:endParaRPr>
          </a:p>
        </p:txBody>
      </p:sp>
      <p:sp>
        <p:nvSpPr>
          <p:cNvPr id="13" name="TextBox 12"/>
          <p:cNvSpPr txBox="1"/>
          <p:nvPr/>
        </p:nvSpPr>
        <p:spPr>
          <a:xfrm>
            <a:off x="0" y="152400"/>
            <a:ext cx="9144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Reid fails to top 40% against </a:t>
            </a:r>
            <a:r>
              <a:rPr lang="en-US" sz="2800" b="1" dirty="0" smtClean="0">
                <a:latin typeface="Times New Roman" pitchFamily="18" charset="0"/>
                <a:cs typeface="Times New Roman" pitchFamily="18" charset="0"/>
              </a:rPr>
              <a:t>any potential </a:t>
            </a:r>
            <a:r>
              <a:rPr lang="en-US" sz="2800" b="1" dirty="0" smtClean="0">
                <a:latin typeface="Times New Roman" pitchFamily="18" charset="0"/>
                <a:cs typeface="Times New Roman" pitchFamily="18" charset="0"/>
              </a:rPr>
              <a:t>opponent.</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Tea Party Candidate Vote – Low and High</a:t>
            </a:r>
            <a:endParaRPr lang="en-US" sz="2800" b="1" dirty="0">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1371601" y="762000"/>
          <a:ext cx="6400799" cy="5273040"/>
        </p:xfrm>
        <a:graphic>
          <a:graphicData uri="http://schemas.openxmlformats.org/drawingml/2006/table">
            <a:tbl>
              <a:tblPr firstRow="1" bandRow="1">
                <a:tableStyleId>{5C22544A-7EE6-4342-B048-85BDC9FD1C3A}</a:tableStyleId>
              </a:tblPr>
              <a:tblGrid>
                <a:gridCol w="2155372"/>
                <a:gridCol w="2155372"/>
                <a:gridCol w="2090055"/>
              </a:tblGrid>
              <a:tr h="220980">
                <a:tc>
                  <a:txBody>
                    <a:bodyPr/>
                    <a:lstStyle/>
                    <a:p>
                      <a:pPr algn="ct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latin typeface="Times New Roman" pitchFamily="18" charset="0"/>
                          <a:cs typeface="Times New Roman" pitchFamily="18" charset="0"/>
                        </a:rPr>
                        <a:t>Teas Party Candidate vs.</a:t>
                      </a:r>
                      <a:r>
                        <a:rPr lang="en-US" sz="1600" b="1" baseline="0" dirty="0" smtClean="0">
                          <a:solidFill>
                            <a:schemeClr val="tx1"/>
                          </a:solidFill>
                          <a:latin typeface="Times New Roman" pitchFamily="18" charset="0"/>
                          <a:cs typeface="Times New Roman" pitchFamily="18" charset="0"/>
                        </a:rPr>
                        <a:t> Lowden</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latin typeface="Times New Roman" pitchFamily="18" charset="0"/>
                          <a:cs typeface="Times New Roman" pitchFamily="18" charset="0"/>
                        </a:rPr>
                        <a:t>Tea</a:t>
                      </a:r>
                      <a:r>
                        <a:rPr lang="en-US" sz="1600" b="1" baseline="0" dirty="0" smtClean="0">
                          <a:solidFill>
                            <a:schemeClr val="tx1"/>
                          </a:solidFill>
                          <a:latin typeface="Times New Roman" pitchFamily="18" charset="0"/>
                          <a:cs typeface="Times New Roman" pitchFamily="18" charset="0"/>
                        </a:rPr>
                        <a:t> Party Candidate vs. Chachas</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Base GOP (26%)</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11%</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28%</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Soft GOP (11%)</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16%</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36%</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Ind (18%)</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19%</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34%</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Soft Dem (16%)</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4%</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12%</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Base Dem (26%)</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2%</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6%</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Clark</a:t>
                      </a:r>
                      <a:r>
                        <a:rPr lang="en-US" sz="1600" b="1" baseline="0" dirty="0" smtClean="0">
                          <a:solidFill>
                            <a:schemeClr val="tx1"/>
                          </a:solidFill>
                          <a:latin typeface="Times New Roman" pitchFamily="18" charset="0"/>
                          <a:cs typeface="Times New Roman" pitchFamily="18" charset="0"/>
                        </a:rPr>
                        <a:t> (66%)</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23%</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Washoe</a:t>
                      </a:r>
                      <a:r>
                        <a:rPr lang="en-US" sz="1600" b="1" baseline="0" dirty="0" smtClean="0">
                          <a:solidFill>
                            <a:schemeClr val="tx1"/>
                          </a:solidFill>
                          <a:latin typeface="Times New Roman" pitchFamily="18" charset="0"/>
                          <a:cs typeface="Times New Roman" pitchFamily="18" charset="0"/>
                        </a:rPr>
                        <a:t> (20%)</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20%</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Rural (14%)</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19%</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White</a:t>
                      </a:r>
                      <a:r>
                        <a:rPr lang="en-US" sz="1600" b="1" baseline="0" dirty="0" smtClean="0">
                          <a:solidFill>
                            <a:schemeClr val="tx1"/>
                          </a:solidFill>
                          <a:latin typeface="Times New Roman" pitchFamily="18" charset="0"/>
                          <a:cs typeface="Times New Roman" pitchFamily="18" charset="0"/>
                        </a:rPr>
                        <a:t> (77%)</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23%</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Total</a:t>
                      </a:r>
                      <a:r>
                        <a:rPr lang="en-US" sz="1600" b="1" baseline="0" dirty="0" smtClean="0">
                          <a:solidFill>
                            <a:schemeClr val="tx1"/>
                          </a:solidFill>
                          <a:latin typeface="Times New Roman" pitchFamily="18" charset="0"/>
                          <a:cs typeface="Times New Roman" pitchFamily="18" charset="0"/>
                        </a:rPr>
                        <a:t> Minority (19%)</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14%</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Af Am (8%)</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6%</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Hispanic (8%)</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13%</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Tea Party Candidate V</a:t>
            </a:r>
            <a:r>
              <a:rPr lang="en-US" sz="2800" b="1" dirty="0" smtClean="0">
                <a:latin typeface="Times New Roman" pitchFamily="18" charset="0"/>
                <a:cs typeface="Times New Roman" pitchFamily="18" charset="0"/>
              </a:rPr>
              <a:t>ote – Low and High cont.</a:t>
            </a:r>
            <a:endParaRPr lang="en-US" sz="2800" b="1"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371600" y="762000"/>
          <a:ext cx="6400799" cy="4602480"/>
        </p:xfrm>
        <a:graphic>
          <a:graphicData uri="http://schemas.openxmlformats.org/drawingml/2006/table">
            <a:tbl>
              <a:tblPr firstRow="1" bandRow="1">
                <a:tableStyleId>{5C22544A-7EE6-4342-B048-85BDC9FD1C3A}</a:tableStyleId>
              </a:tblPr>
              <a:tblGrid>
                <a:gridCol w="2155372"/>
                <a:gridCol w="2155372"/>
                <a:gridCol w="2090055"/>
              </a:tblGrid>
              <a:tr h="220980">
                <a:tc>
                  <a:txBody>
                    <a:bodyPr/>
                    <a:lstStyle/>
                    <a:p>
                      <a:pPr algn="ct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latin typeface="Times New Roman" pitchFamily="18" charset="0"/>
                          <a:cs typeface="Times New Roman" pitchFamily="18" charset="0"/>
                        </a:rPr>
                        <a:t>Teas Party Candidate vs.</a:t>
                      </a:r>
                      <a:r>
                        <a:rPr lang="en-US" sz="1600" b="1" baseline="0" dirty="0" smtClean="0">
                          <a:solidFill>
                            <a:schemeClr val="tx1"/>
                          </a:solidFill>
                          <a:latin typeface="Times New Roman" pitchFamily="18" charset="0"/>
                          <a:cs typeface="Times New Roman" pitchFamily="18" charset="0"/>
                        </a:rPr>
                        <a:t> Lowden</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latin typeface="Times New Roman" pitchFamily="18" charset="0"/>
                          <a:cs typeface="Times New Roman" pitchFamily="18" charset="0"/>
                        </a:rPr>
                        <a:t>Tea</a:t>
                      </a:r>
                      <a:r>
                        <a:rPr lang="en-US" sz="1600" b="1" baseline="0" dirty="0" smtClean="0">
                          <a:solidFill>
                            <a:schemeClr val="tx1"/>
                          </a:solidFill>
                          <a:latin typeface="Times New Roman" pitchFamily="18" charset="0"/>
                          <a:cs typeface="Times New Roman" pitchFamily="18" charset="0"/>
                        </a:rPr>
                        <a:t> Party Candidate vs. Chachas</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Men 18-49 (21%)</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31%</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Men 50+</a:t>
                      </a:r>
                      <a:r>
                        <a:rPr lang="en-US" sz="1600" b="1" baseline="0" dirty="0" smtClean="0">
                          <a:solidFill>
                            <a:schemeClr val="tx1"/>
                          </a:solidFill>
                          <a:latin typeface="Times New Roman" pitchFamily="18" charset="0"/>
                          <a:cs typeface="Times New Roman" pitchFamily="18" charset="0"/>
                        </a:rPr>
                        <a:t> (26%)</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25%</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Women 18-49 (27%)</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18%</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Women 50+ (24%)</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16%</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65+ (21%)</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16%</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Very Cons (22%)</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33%</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Smwt</a:t>
                      </a:r>
                      <a:r>
                        <a:rPr lang="en-US" sz="1600" b="1" baseline="0" dirty="0" smtClean="0">
                          <a:solidFill>
                            <a:schemeClr val="tx1"/>
                          </a:solidFill>
                          <a:latin typeface="Times New Roman" pitchFamily="18" charset="0"/>
                          <a:cs typeface="Times New Roman" pitchFamily="18" charset="0"/>
                        </a:rPr>
                        <a:t> Cons (19%)</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27%</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Mod (36%)</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19%</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Total Lib (21%)</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11%</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Mod/Lib GOP (9%)</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22%</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ctr"/>
                      <a:r>
                        <a:rPr lang="en-US" sz="1600" b="1" dirty="0" smtClean="0">
                          <a:solidFill>
                            <a:schemeClr val="tx1"/>
                          </a:solidFill>
                          <a:latin typeface="Times New Roman" pitchFamily="18" charset="0"/>
                          <a:cs typeface="Times New Roman" pitchFamily="18" charset="0"/>
                        </a:rPr>
                        <a:t>Cons Dem/Ind (12%)</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Times New Roman" pitchFamily="18" charset="0"/>
                          <a:cs typeface="Times New Roman" pitchFamily="18" charset="0"/>
                        </a:rPr>
                        <a:t>25%</a:t>
                      </a:r>
                      <a:endParaRPr lang="en-US"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9600" y="1143000"/>
            <a:ext cx="7772400" cy="584775"/>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“Thinking now about the race for Governor…And, if the election for Governor were being held today, for whom would you vote if the candidates were...”</a:t>
            </a:r>
            <a:endParaRPr lang="en-US" sz="1600" b="1" i="1" dirty="0">
              <a:latin typeface="Times New Roman" pitchFamily="18" charset="0"/>
              <a:cs typeface="Times New Roman" pitchFamily="18" charset="0"/>
            </a:endParaRPr>
          </a:p>
        </p:txBody>
      </p:sp>
      <p:graphicFrame>
        <p:nvGraphicFramePr>
          <p:cNvPr id="9" name="Chart 8"/>
          <p:cNvGraphicFramePr/>
          <p:nvPr/>
        </p:nvGraphicFramePr>
        <p:xfrm>
          <a:off x="-457200" y="1981200"/>
          <a:ext cx="5029200" cy="5029200"/>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p:cNvCxnSpPr/>
          <p:nvPr/>
        </p:nvCxnSpPr>
        <p:spPr>
          <a:xfrm>
            <a:off x="3276600" y="2438400"/>
            <a:ext cx="0" cy="3581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Chart 15"/>
          <p:cNvGraphicFramePr/>
          <p:nvPr/>
        </p:nvGraphicFramePr>
        <p:xfrm>
          <a:off x="2743200" y="2057400"/>
          <a:ext cx="5029200" cy="5029200"/>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p:cNvCxnSpPr/>
          <p:nvPr/>
        </p:nvCxnSpPr>
        <p:spPr>
          <a:xfrm>
            <a:off x="6324600" y="2362200"/>
            <a:ext cx="0" cy="373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 name="Chart 20"/>
          <p:cNvGraphicFramePr/>
          <p:nvPr/>
        </p:nvGraphicFramePr>
        <p:xfrm>
          <a:off x="5791200" y="2057400"/>
          <a:ext cx="5181600" cy="50292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0" y="152400"/>
            <a:ext cx="9144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Jim </a:t>
            </a:r>
            <a:r>
              <a:rPr lang="en-US" sz="2800" b="1" dirty="0" smtClean="0">
                <a:latin typeface="Times New Roman" pitchFamily="18" charset="0"/>
                <a:cs typeface="Times New Roman" pitchFamily="18" charset="0"/>
              </a:rPr>
              <a:t>Gibbons </a:t>
            </a:r>
            <a:r>
              <a:rPr lang="en-US" sz="2800" b="1" dirty="0" smtClean="0">
                <a:latin typeface="Times New Roman" pitchFamily="18" charset="0"/>
                <a:cs typeface="Times New Roman" pitchFamily="18" charset="0"/>
              </a:rPr>
              <a:t>is the weakest GOP candidate against Reid.</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
          <p:cNvSpPr>
            <a:spLocks noChangeArrowheads="1" noChangeShapeType="1" noTextEdit="1"/>
          </p:cNvSpPr>
          <p:nvPr/>
        </p:nvSpPr>
        <p:spPr bwMode="auto">
          <a:xfrm>
            <a:off x="3124200" y="2667000"/>
            <a:ext cx="5715000" cy="12954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rPr>
              <a:t>Issues</a:t>
            </a:r>
            <a:endParaRPr lang="en-US" sz="3600" b="1" kern="10" dirty="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90600"/>
            <a:ext cx="9144000" cy="338554"/>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Top Issues Ranked by % First Choice (2/10)</a:t>
            </a:r>
            <a:endParaRPr lang="en-US" sz="1600" b="1" i="1" dirty="0">
              <a:latin typeface="Times New Roman" pitchFamily="18" charset="0"/>
              <a:cs typeface="Times New Roman" pitchFamily="18" charset="0"/>
            </a:endParaRPr>
          </a:p>
        </p:txBody>
      </p:sp>
      <p:sp>
        <p:nvSpPr>
          <p:cNvPr id="4" name="TextBox 3"/>
          <p:cNvSpPr txBox="1"/>
          <p:nvPr/>
        </p:nvSpPr>
        <p:spPr>
          <a:xfrm>
            <a:off x="609600" y="152400"/>
            <a:ext cx="8001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Jobs and the economy </a:t>
            </a:r>
            <a:r>
              <a:rPr lang="en-US" sz="2800" b="1" dirty="0" smtClean="0">
                <a:latin typeface="Times New Roman" pitchFamily="18" charset="0"/>
                <a:cs typeface="Times New Roman" pitchFamily="18" charset="0"/>
              </a:rPr>
              <a:t>are by </a:t>
            </a:r>
            <a:r>
              <a:rPr lang="en-US" sz="2800" b="1" dirty="0" smtClean="0">
                <a:latin typeface="Times New Roman" pitchFamily="18" charset="0"/>
                <a:cs typeface="Times New Roman" pitchFamily="18" charset="0"/>
              </a:rPr>
              <a:t>far the most important </a:t>
            </a:r>
            <a:r>
              <a:rPr lang="en-US" sz="2800" b="1" dirty="0" smtClean="0">
                <a:latin typeface="Times New Roman" pitchFamily="18" charset="0"/>
                <a:cs typeface="Times New Roman" pitchFamily="18" charset="0"/>
              </a:rPr>
              <a:t>issues </a:t>
            </a:r>
            <a:r>
              <a:rPr lang="en-US" sz="2800" b="1" dirty="0" smtClean="0">
                <a:latin typeface="Times New Roman" pitchFamily="18" charset="0"/>
                <a:cs typeface="Times New Roman" pitchFamily="18" charset="0"/>
              </a:rPr>
              <a:t>to voters.</a:t>
            </a:r>
            <a:endParaRPr lang="en-US" sz="2800" b="1" dirty="0">
              <a:latin typeface="Times New Roman" pitchFamily="18" charset="0"/>
              <a:cs typeface="Times New Roman" pitchFamily="18" charset="0"/>
            </a:endParaRPr>
          </a:p>
        </p:txBody>
      </p:sp>
      <p:graphicFrame>
        <p:nvGraphicFramePr>
          <p:cNvPr id="31" name="Chart 30"/>
          <p:cNvGraphicFramePr/>
          <p:nvPr/>
        </p:nvGraphicFramePr>
        <p:xfrm>
          <a:off x="0" y="1295400"/>
          <a:ext cx="91440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0" y="1295400"/>
            <a:ext cx="2590800" cy="307777"/>
          </a:xfrm>
          <a:prstGeom prst="rect">
            <a:avLst/>
          </a:prstGeom>
          <a:noFill/>
        </p:spPr>
        <p:txBody>
          <a:bodyPr wrap="square" rtlCol="0" anchor="ctr">
            <a:spAutoFit/>
          </a:bodyPr>
          <a:lstStyle/>
          <a:p>
            <a:pPr algn="r"/>
            <a:r>
              <a:rPr lang="en-US" sz="1400" b="1" dirty="0" smtClean="0">
                <a:latin typeface="Times New Roman" pitchFamily="18" charset="0"/>
                <a:cs typeface="Times New Roman" pitchFamily="18" charset="0"/>
              </a:rPr>
              <a:t>Jobs and </a:t>
            </a:r>
            <a:r>
              <a:rPr lang="en-US" sz="1400" b="1" dirty="0" smtClean="0">
                <a:latin typeface="Times New Roman" pitchFamily="18" charset="0"/>
                <a:cs typeface="Times New Roman" pitchFamily="18" charset="0"/>
              </a:rPr>
              <a:t>The </a:t>
            </a:r>
            <a:r>
              <a:rPr lang="en-US" sz="1400" b="1" dirty="0" smtClean="0">
                <a:latin typeface="Times New Roman" pitchFamily="18" charset="0"/>
                <a:cs typeface="Times New Roman" pitchFamily="18" charset="0"/>
              </a:rPr>
              <a:t>Economy</a:t>
            </a:r>
            <a:endParaRPr lang="en-US" sz="1400" b="1" dirty="0">
              <a:latin typeface="Times New Roman" pitchFamily="18" charset="0"/>
              <a:cs typeface="Times New Roman" pitchFamily="18" charset="0"/>
            </a:endParaRPr>
          </a:p>
        </p:txBody>
      </p:sp>
      <p:sp>
        <p:nvSpPr>
          <p:cNvPr id="19" name="TextBox 18"/>
          <p:cNvSpPr txBox="1"/>
          <p:nvPr/>
        </p:nvSpPr>
        <p:spPr>
          <a:xfrm>
            <a:off x="1066800" y="1752600"/>
            <a:ext cx="15240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Education</a:t>
            </a:r>
            <a:endParaRPr lang="en-US" sz="1400" b="1" dirty="0">
              <a:latin typeface="Times New Roman" pitchFamily="18" charset="0"/>
              <a:cs typeface="Times New Roman" pitchFamily="18" charset="0"/>
            </a:endParaRPr>
          </a:p>
        </p:txBody>
      </p:sp>
      <p:sp>
        <p:nvSpPr>
          <p:cNvPr id="21" name="TextBox 20"/>
          <p:cNvSpPr txBox="1"/>
          <p:nvPr/>
        </p:nvSpPr>
        <p:spPr>
          <a:xfrm>
            <a:off x="1066800" y="2133600"/>
            <a:ext cx="15240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State Spending</a:t>
            </a:r>
            <a:endParaRPr lang="en-US" sz="1400" b="1" dirty="0">
              <a:latin typeface="Times New Roman" pitchFamily="18" charset="0"/>
              <a:cs typeface="Times New Roman" pitchFamily="18" charset="0"/>
            </a:endParaRPr>
          </a:p>
        </p:txBody>
      </p:sp>
      <p:sp>
        <p:nvSpPr>
          <p:cNvPr id="23" name="TextBox 22"/>
          <p:cNvSpPr txBox="1"/>
          <p:nvPr/>
        </p:nvSpPr>
        <p:spPr>
          <a:xfrm>
            <a:off x="457200" y="2590800"/>
            <a:ext cx="2133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Illegal Immigration</a:t>
            </a:r>
            <a:endParaRPr lang="en-US" sz="1400" b="1" dirty="0">
              <a:latin typeface="Times New Roman" pitchFamily="18" charset="0"/>
              <a:cs typeface="Times New Roman" pitchFamily="18" charset="0"/>
            </a:endParaRPr>
          </a:p>
        </p:txBody>
      </p:sp>
      <p:sp>
        <p:nvSpPr>
          <p:cNvPr id="26" name="TextBox 25"/>
          <p:cNvSpPr txBox="1"/>
          <p:nvPr/>
        </p:nvSpPr>
        <p:spPr>
          <a:xfrm>
            <a:off x="609600" y="2971800"/>
            <a:ext cx="19812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Housing/Foreclosures</a:t>
            </a:r>
            <a:endParaRPr lang="en-US" sz="1400" b="1" dirty="0" smtClean="0">
              <a:latin typeface="Times New Roman" pitchFamily="18" charset="0"/>
              <a:cs typeface="Times New Roman" pitchFamily="18" charset="0"/>
            </a:endParaRPr>
          </a:p>
        </p:txBody>
      </p:sp>
      <p:sp>
        <p:nvSpPr>
          <p:cNvPr id="27" name="TextBox 26"/>
          <p:cNvSpPr txBox="1"/>
          <p:nvPr/>
        </p:nvSpPr>
        <p:spPr>
          <a:xfrm>
            <a:off x="1066800" y="3352800"/>
            <a:ext cx="15240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Health Care</a:t>
            </a:r>
            <a:endParaRPr lang="en-US" sz="1400" b="1" dirty="0">
              <a:latin typeface="Times New Roman" pitchFamily="18" charset="0"/>
              <a:cs typeface="Times New Roman" pitchFamily="18" charset="0"/>
            </a:endParaRPr>
          </a:p>
        </p:txBody>
      </p:sp>
      <p:sp>
        <p:nvSpPr>
          <p:cNvPr id="38" name="TextBox 37"/>
          <p:cNvSpPr txBox="1"/>
          <p:nvPr/>
        </p:nvSpPr>
        <p:spPr>
          <a:xfrm>
            <a:off x="1066800" y="3807023"/>
            <a:ext cx="15240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Taxes</a:t>
            </a:r>
            <a:endParaRPr lang="en-US" sz="1400" b="1" dirty="0">
              <a:latin typeface="Times New Roman" pitchFamily="18" charset="0"/>
              <a:cs typeface="Times New Roman" pitchFamily="18" charset="0"/>
            </a:endParaRPr>
          </a:p>
        </p:txBody>
      </p:sp>
      <p:sp>
        <p:nvSpPr>
          <p:cNvPr id="39" name="TextBox 38"/>
          <p:cNvSpPr txBox="1"/>
          <p:nvPr/>
        </p:nvSpPr>
        <p:spPr>
          <a:xfrm>
            <a:off x="381000" y="4191000"/>
            <a:ext cx="22098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Nuclear </a:t>
            </a:r>
            <a:r>
              <a:rPr lang="en-US" sz="1400" b="1" dirty="0" smtClean="0">
                <a:latin typeface="Times New Roman" pitchFamily="18" charset="0"/>
                <a:cs typeface="Times New Roman" pitchFamily="18" charset="0"/>
              </a:rPr>
              <a:t>Waste/Yucca </a:t>
            </a:r>
            <a:r>
              <a:rPr lang="en-US" sz="1400" b="1" dirty="0" smtClean="0">
                <a:latin typeface="Times New Roman" pitchFamily="18" charset="0"/>
                <a:cs typeface="Times New Roman" pitchFamily="18" charset="0"/>
              </a:rPr>
              <a:t>Mt.</a:t>
            </a:r>
            <a:endParaRPr lang="en-US" sz="1400" b="1" dirty="0">
              <a:latin typeface="Times New Roman" pitchFamily="18" charset="0"/>
              <a:cs typeface="Times New Roman" pitchFamily="18" charset="0"/>
            </a:endParaRPr>
          </a:p>
        </p:txBody>
      </p:sp>
      <p:sp>
        <p:nvSpPr>
          <p:cNvPr id="40" name="TextBox 39"/>
          <p:cNvSpPr txBox="1"/>
          <p:nvPr/>
        </p:nvSpPr>
        <p:spPr>
          <a:xfrm>
            <a:off x="1066800" y="4572000"/>
            <a:ext cx="15240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Moral Values</a:t>
            </a:r>
            <a:endParaRPr lang="en-US" sz="1400" b="1" dirty="0">
              <a:latin typeface="Times New Roman" pitchFamily="18" charset="0"/>
              <a:cs typeface="Times New Roman" pitchFamily="18" charset="0"/>
            </a:endParaRPr>
          </a:p>
        </p:txBody>
      </p:sp>
      <p:sp>
        <p:nvSpPr>
          <p:cNvPr id="41" name="TextBox 40"/>
          <p:cNvSpPr txBox="1"/>
          <p:nvPr/>
        </p:nvSpPr>
        <p:spPr>
          <a:xfrm>
            <a:off x="228600" y="4953000"/>
            <a:ext cx="23622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Gas/Energy Prices</a:t>
            </a:r>
            <a:endParaRPr lang="en-US" sz="1400" b="1" dirty="0">
              <a:latin typeface="Times New Roman" pitchFamily="18" charset="0"/>
              <a:cs typeface="Times New Roman" pitchFamily="18" charset="0"/>
            </a:endParaRPr>
          </a:p>
        </p:txBody>
      </p:sp>
      <p:sp>
        <p:nvSpPr>
          <p:cNvPr id="42" name="TextBox 41"/>
          <p:cNvSpPr txBox="1"/>
          <p:nvPr/>
        </p:nvSpPr>
        <p:spPr>
          <a:xfrm>
            <a:off x="0" y="5410200"/>
            <a:ext cx="25908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Transportation/Roads</a:t>
            </a:r>
            <a:endParaRPr lang="en-US" sz="1400" b="1" dirty="0">
              <a:latin typeface="Times New Roman" pitchFamily="18" charset="0"/>
              <a:cs typeface="Times New Roman" pitchFamily="18" charset="0"/>
            </a:endParaRPr>
          </a:p>
        </p:txBody>
      </p:sp>
      <p:sp>
        <p:nvSpPr>
          <p:cNvPr id="43" name="TextBox 42"/>
          <p:cNvSpPr txBox="1"/>
          <p:nvPr/>
        </p:nvSpPr>
        <p:spPr>
          <a:xfrm>
            <a:off x="381000" y="5791200"/>
            <a:ext cx="22098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The Environment</a:t>
            </a:r>
            <a:endParaRPr lang="en-US"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1143000"/>
            <a:ext cx="8229600" cy="584775"/>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“Now I would like to talk to you about the state of the economy...Nevada has recently been going through a difficult time. Do you feel that the worst is over or is the worst is still to come?”</a:t>
            </a:r>
            <a:endParaRPr lang="en-US" sz="1600" b="1" i="1" dirty="0">
              <a:latin typeface="Times New Roman" pitchFamily="18" charset="0"/>
              <a:cs typeface="Times New Roman" pitchFamily="18" charset="0"/>
            </a:endParaRPr>
          </a:p>
        </p:txBody>
      </p:sp>
      <p:graphicFrame>
        <p:nvGraphicFramePr>
          <p:cNvPr id="9" name="Chart 8"/>
          <p:cNvGraphicFramePr/>
          <p:nvPr/>
        </p:nvGraphicFramePr>
        <p:xfrm>
          <a:off x="0" y="1828800"/>
          <a:ext cx="5181600" cy="46482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4648200" y="2590800"/>
            <a:ext cx="0" cy="373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p:cNvGraphicFramePr/>
          <p:nvPr/>
        </p:nvGraphicFramePr>
        <p:xfrm>
          <a:off x="3962400" y="1905000"/>
          <a:ext cx="518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990600" y="1828800"/>
            <a:ext cx="25146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May 2009</a:t>
            </a:r>
            <a:endParaRPr lang="en-US" b="1" i="1" dirty="0">
              <a:latin typeface="Times New Roman" pitchFamily="18" charset="0"/>
              <a:cs typeface="Times New Roman" pitchFamily="18" charset="0"/>
            </a:endParaRPr>
          </a:p>
        </p:txBody>
      </p:sp>
      <p:sp>
        <p:nvSpPr>
          <p:cNvPr id="17" name="TextBox 16"/>
          <p:cNvSpPr txBox="1"/>
          <p:nvPr/>
        </p:nvSpPr>
        <p:spPr>
          <a:xfrm>
            <a:off x="5562600" y="1828800"/>
            <a:ext cx="25146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February 2010</a:t>
            </a:r>
            <a:endParaRPr lang="en-US" b="1" i="1" dirty="0">
              <a:latin typeface="Times New Roman" pitchFamily="18" charset="0"/>
              <a:cs typeface="Times New Roman" pitchFamily="18" charset="0"/>
            </a:endParaRPr>
          </a:p>
        </p:txBody>
      </p:sp>
      <p:sp>
        <p:nvSpPr>
          <p:cNvPr id="18" name="TextBox 17"/>
          <p:cNvSpPr txBox="1"/>
          <p:nvPr/>
        </p:nvSpPr>
        <p:spPr>
          <a:xfrm>
            <a:off x="685800" y="152400"/>
            <a:ext cx="76962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Nevada voters remain pessimistic about the state of the economy.</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895600" y="2057400"/>
            <a:ext cx="6019800" cy="3139321"/>
          </a:xfrm>
          <a:prstGeom prst="rect">
            <a:avLst/>
          </a:prstGeom>
          <a:noFill/>
          <a:ln w="9525">
            <a:noFill/>
            <a:miter lim="800000"/>
            <a:headEnd/>
            <a:tailEnd/>
          </a:ln>
        </p:spPr>
        <p:txBody>
          <a:bodyPr>
            <a:spAutoFit/>
          </a:bodyPr>
          <a:lstStyle/>
          <a:p>
            <a:r>
              <a:rPr lang="en-US" sz="2200" b="1" dirty="0">
                <a:latin typeface="Times New Roman" pitchFamily="18" charset="0"/>
              </a:rPr>
              <a:t>Public Opinion Strategies is pleased to present the key findings of a statewide telephone survey conducted in Nevada. The survey was completed </a:t>
            </a:r>
            <a:r>
              <a:rPr lang="en-US" sz="2200" b="1" dirty="0" smtClean="0">
                <a:latin typeface="Times New Roman" pitchFamily="18" charset="0"/>
              </a:rPr>
              <a:t>February 15-16, 2010 </a:t>
            </a:r>
            <a:r>
              <a:rPr lang="en-US" sz="2200" b="1" dirty="0">
                <a:latin typeface="Times New Roman" pitchFamily="18" charset="0"/>
              </a:rPr>
              <a:t>among 500 likely voters and has a margin of error of </a:t>
            </a:r>
            <a:r>
              <a:rPr lang="en-US" sz="2200" b="1" u="sng" dirty="0">
                <a:latin typeface="Times New Roman" pitchFamily="18" charset="0"/>
              </a:rPr>
              <a:t>+</a:t>
            </a:r>
            <a:r>
              <a:rPr lang="en-US" sz="2200" b="1" dirty="0">
                <a:latin typeface="Times New Roman" pitchFamily="18" charset="0"/>
              </a:rPr>
              <a:t>4.38%.</a:t>
            </a:r>
          </a:p>
          <a:p>
            <a:endParaRPr lang="en-US" sz="2200" b="1" dirty="0">
              <a:latin typeface="Times New Roman" pitchFamily="18" charset="0"/>
            </a:endParaRPr>
          </a:p>
          <a:p>
            <a:r>
              <a:rPr lang="en-US" sz="2200" b="1" dirty="0">
                <a:latin typeface="Times New Roman" pitchFamily="18" charset="0"/>
              </a:rPr>
              <a:t>Glen Bolger was the principal researcher on this project. </a:t>
            </a:r>
            <a:r>
              <a:rPr lang="en-US" sz="2200" b="1" dirty="0" smtClean="0">
                <a:latin typeface="Times New Roman" pitchFamily="18" charset="0"/>
              </a:rPr>
              <a:t>Jim Hobart was </a:t>
            </a:r>
            <a:r>
              <a:rPr lang="en-US" sz="2200" b="1" dirty="0">
                <a:latin typeface="Times New Roman" pitchFamily="18" charset="0"/>
              </a:rPr>
              <a:t>the project director, and </a:t>
            </a:r>
            <a:r>
              <a:rPr lang="en-US" sz="2200" b="1" dirty="0" smtClean="0">
                <a:latin typeface="Times New Roman" pitchFamily="18" charset="0"/>
              </a:rPr>
              <a:t>Bryan Kitz provided </a:t>
            </a:r>
            <a:r>
              <a:rPr lang="en-US" sz="2200" b="1" dirty="0">
                <a:latin typeface="Times New Roman" pitchFamily="18" charset="0"/>
              </a:rPr>
              <a:t>analytical support.</a:t>
            </a:r>
          </a:p>
        </p:txBody>
      </p:sp>
      <p:sp>
        <p:nvSpPr>
          <p:cNvPr id="5123" name="WordArt 3"/>
          <p:cNvSpPr>
            <a:spLocks noChangeArrowheads="1" noChangeShapeType="1" noTextEdit="1"/>
          </p:cNvSpPr>
          <p:nvPr/>
        </p:nvSpPr>
        <p:spPr bwMode="auto">
          <a:xfrm>
            <a:off x="2971800" y="909638"/>
            <a:ext cx="5943600" cy="1071562"/>
          </a:xfrm>
          <a:prstGeom prst="rect">
            <a:avLst/>
          </a:prstGeom>
        </p:spPr>
        <p:txBody>
          <a:bodyPr wrap="none" fromWordArt="1">
            <a:prstTxWarp prst="textPlain">
              <a:avLst>
                <a:gd name="adj" fmla="val 50000"/>
              </a:avLst>
            </a:prstTxWarp>
          </a:bodyPr>
          <a:lstStyle/>
          <a:p>
            <a:pPr algn="ctr"/>
            <a:r>
              <a:rPr lang="en-US" sz="3600" b="1" kern="10" dirty="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rPr>
              <a:t>Methodology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1143000"/>
            <a:ext cx="8229600" cy="584775"/>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“And, as you may know Nevada’s unemployment rate is the highest it has been in decades. Over</a:t>
            </a:r>
          </a:p>
          <a:p>
            <a:pPr algn="ctr"/>
            <a:r>
              <a:rPr lang="en-US" sz="1600" b="1" i="1" dirty="0" smtClean="0">
                <a:latin typeface="Times New Roman" pitchFamily="18" charset="0"/>
                <a:cs typeface="Times New Roman" pitchFamily="18" charset="0"/>
              </a:rPr>
              <a:t>the next year, do you think Nevada’s unemployment will...”</a:t>
            </a:r>
            <a:endParaRPr lang="en-US" sz="1600" b="1" i="1" dirty="0">
              <a:latin typeface="Times New Roman" pitchFamily="18" charset="0"/>
              <a:cs typeface="Times New Roman" pitchFamily="18" charset="0"/>
            </a:endParaRPr>
          </a:p>
        </p:txBody>
      </p:sp>
      <p:graphicFrame>
        <p:nvGraphicFramePr>
          <p:cNvPr id="9" name="Chart 8"/>
          <p:cNvGraphicFramePr/>
          <p:nvPr/>
        </p:nvGraphicFramePr>
        <p:xfrm>
          <a:off x="0" y="1905000"/>
          <a:ext cx="5181600" cy="46482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4648200" y="2590800"/>
            <a:ext cx="0" cy="373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p:cNvGraphicFramePr/>
          <p:nvPr/>
        </p:nvGraphicFramePr>
        <p:xfrm>
          <a:off x="3962400" y="1905000"/>
          <a:ext cx="518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914400" y="1905000"/>
            <a:ext cx="25146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May 2009</a:t>
            </a:r>
            <a:endParaRPr lang="en-US" b="1" i="1" dirty="0">
              <a:latin typeface="Times New Roman" pitchFamily="18" charset="0"/>
              <a:cs typeface="Times New Roman" pitchFamily="18" charset="0"/>
            </a:endParaRPr>
          </a:p>
        </p:txBody>
      </p:sp>
      <p:sp>
        <p:nvSpPr>
          <p:cNvPr id="17" name="TextBox 16"/>
          <p:cNvSpPr txBox="1"/>
          <p:nvPr/>
        </p:nvSpPr>
        <p:spPr>
          <a:xfrm>
            <a:off x="5638800" y="1905000"/>
            <a:ext cx="25146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February 2010</a:t>
            </a:r>
            <a:endParaRPr lang="en-US" b="1" i="1" dirty="0">
              <a:latin typeface="Times New Roman" pitchFamily="18" charset="0"/>
              <a:cs typeface="Times New Roman" pitchFamily="18" charset="0"/>
            </a:endParaRPr>
          </a:p>
        </p:txBody>
      </p:sp>
      <p:sp>
        <p:nvSpPr>
          <p:cNvPr id="18" name="TextBox 17"/>
          <p:cNvSpPr txBox="1"/>
          <p:nvPr/>
        </p:nvSpPr>
        <p:spPr>
          <a:xfrm>
            <a:off x="685800" y="152400"/>
            <a:ext cx="76962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Fewer Nevadans think that unemployment will continue to rise in the state.</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1000" y="1066800"/>
            <a:ext cx="8382000" cy="584775"/>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“Many people in Nevada have lost their jobs, lost their homes, or been forced to take pay cuts</a:t>
            </a:r>
          </a:p>
          <a:p>
            <a:pPr algn="ctr"/>
            <a:r>
              <a:rPr lang="en-US" sz="1600" b="1" i="1" dirty="0" smtClean="0">
                <a:latin typeface="Times New Roman" pitchFamily="18" charset="0"/>
                <a:cs typeface="Times New Roman" pitchFamily="18" charset="0"/>
              </a:rPr>
              <a:t>during this economic downturn. Have you or someone you know suffered from one of these?”</a:t>
            </a:r>
            <a:endParaRPr lang="en-US" sz="1600" b="1" i="1" dirty="0">
              <a:latin typeface="Times New Roman" pitchFamily="18" charset="0"/>
              <a:cs typeface="Times New Roman" pitchFamily="18" charset="0"/>
            </a:endParaRPr>
          </a:p>
        </p:txBody>
      </p:sp>
      <p:sp>
        <p:nvSpPr>
          <p:cNvPr id="18" name="TextBox 17"/>
          <p:cNvSpPr txBox="1"/>
          <p:nvPr/>
        </p:nvSpPr>
        <p:spPr>
          <a:xfrm>
            <a:off x="0" y="15240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The number of </a:t>
            </a:r>
            <a:r>
              <a:rPr lang="en-US" sz="2800" b="1" dirty="0" smtClean="0">
                <a:latin typeface="Times New Roman" pitchFamily="18" charset="0"/>
                <a:cs typeface="Times New Roman" pitchFamily="18" charset="0"/>
              </a:rPr>
              <a:t>voters </a:t>
            </a:r>
            <a:r>
              <a:rPr lang="en-US" sz="2800" b="1" dirty="0" smtClean="0">
                <a:latin typeface="Times New Roman" pitchFamily="18" charset="0"/>
                <a:cs typeface="Times New Roman" pitchFamily="18" charset="0"/>
              </a:rPr>
              <a:t>who </a:t>
            </a:r>
            <a:r>
              <a:rPr lang="en-US" sz="2800" b="1" dirty="0" smtClean="0">
                <a:latin typeface="Times New Roman" pitchFamily="18" charset="0"/>
                <a:cs typeface="Times New Roman" pitchFamily="18" charset="0"/>
              </a:rPr>
              <a:t>have personally </a:t>
            </a:r>
            <a:r>
              <a:rPr lang="en-US" sz="2800" b="1" dirty="0" smtClean="0">
                <a:latin typeface="Times New Roman" pitchFamily="18" charset="0"/>
                <a:cs typeface="Times New Roman" pitchFamily="18" charset="0"/>
              </a:rPr>
              <a:t>lost jobs, lost homes, or taken pay cuts has increased since May.</a:t>
            </a:r>
            <a:endParaRPr lang="en-US" sz="2800" b="1" dirty="0">
              <a:latin typeface="Times New Roman" pitchFamily="18" charset="0"/>
              <a:cs typeface="Times New Roman" pitchFamily="18" charset="0"/>
            </a:endParaRPr>
          </a:p>
        </p:txBody>
      </p:sp>
      <p:graphicFrame>
        <p:nvGraphicFramePr>
          <p:cNvPr id="13" name="Chart 12"/>
          <p:cNvGraphicFramePr/>
          <p:nvPr/>
        </p:nvGraphicFramePr>
        <p:xfrm>
          <a:off x="0" y="1524000"/>
          <a:ext cx="9144000" cy="259080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a:xfrm>
            <a:off x="6400800" y="1524000"/>
            <a:ext cx="2514600" cy="369332"/>
          </a:xfrm>
          <a:prstGeom prst="rect">
            <a:avLst/>
          </a:prstGeom>
          <a:noFill/>
        </p:spPr>
        <p:txBody>
          <a:bodyPr wrap="square" rtlCol="0">
            <a:spAutoFit/>
          </a:bodyPr>
          <a:lstStyle/>
          <a:p>
            <a:pPr algn="r"/>
            <a:r>
              <a:rPr lang="en-US" b="1" i="1" dirty="0" smtClean="0">
                <a:latin typeface="Times New Roman" pitchFamily="18" charset="0"/>
                <a:cs typeface="Times New Roman" pitchFamily="18" charset="0"/>
              </a:rPr>
              <a:t>May 2009</a:t>
            </a:r>
            <a:endParaRPr lang="en-US" b="1" i="1" dirty="0">
              <a:latin typeface="Times New Roman" pitchFamily="18" charset="0"/>
              <a:cs typeface="Times New Roman" pitchFamily="18" charset="0"/>
            </a:endParaRPr>
          </a:p>
        </p:txBody>
      </p:sp>
      <p:sp>
        <p:nvSpPr>
          <p:cNvPr id="22" name="TextBox 21"/>
          <p:cNvSpPr txBox="1"/>
          <p:nvPr/>
        </p:nvSpPr>
        <p:spPr>
          <a:xfrm>
            <a:off x="6629400" y="3810000"/>
            <a:ext cx="25146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February 2010</a:t>
            </a:r>
            <a:endParaRPr lang="en-US" b="1" i="1" dirty="0">
              <a:latin typeface="Times New Roman" pitchFamily="18" charset="0"/>
              <a:cs typeface="Times New Roman" pitchFamily="18" charset="0"/>
            </a:endParaRPr>
          </a:p>
        </p:txBody>
      </p:sp>
      <p:sp>
        <p:nvSpPr>
          <p:cNvPr id="23" name="TextBox 22"/>
          <p:cNvSpPr txBox="1"/>
          <p:nvPr/>
        </p:nvSpPr>
        <p:spPr>
          <a:xfrm>
            <a:off x="6477000" y="1828800"/>
            <a:ext cx="2438400" cy="738664"/>
          </a:xfrm>
          <a:prstGeom prst="rect">
            <a:avLst/>
          </a:prstGeom>
          <a:noFill/>
          <a:ln>
            <a:solidFill>
              <a:schemeClr val="tx1"/>
            </a:solidFill>
          </a:ln>
        </p:spPr>
        <p:txBody>
          <a:bodyPr wrap="square" rtlCol="0">
            <a:spAutoFit/>
          </a:bodyPr>
          <a:lstStyle/>
          <a:p>
            <a:r>
              <a:rPr lang="en-US" sz="1400" b="1" dirty="0" smtClean="0">
                <a:solidFill>
                  <a:srgbClr val="0000FF"/>
                </a:solidFill>
                <a:latin typeface="Times New Roman" pitchFamily="18" charset="0"/>
                <a:cs typeface="Times New Roman" pitchFamily="18" charset="0"/>
              </a:rPr>
              <a:t>Total Self:		25%</a:t>
            </a:r>
          </a:p>
          <a:p>
            <a:r>
              <a:rPr lang="en-US" sz="1400" b="1" dirty="0" smtClean="0">
                <a:solidFill>
                  <a:srgbClr val="FF0000"/>
                </a:solidFill>
                <a:latin typeface="Times New Roman" pitchFamily="18" charset="0"/>
                <a:cs typeface="Times New Roman" pitchFamily="18" charset="0"/>
              </a:rPr>
              <a:t>Total Someone Else:	54</a:t>
            </a:r>
            <a:r>
              <a:rPr lang="en-US" sz="1400" b="1" dirty="0" smtClean="0">
                <a:solidFill>
                  <a:srgbClr val="FF0000"/>
                </a:solidFill>
                <a:latin typeface="Times New Roman" pitchFamily="18" charset="0"/>
                <a:cs typeface="Times New Roman" pitchFamily="18" charset="0"/>
              </a:rPr>
              <a:t>%</a:t>
            </a:r>
          </a:p>
          <a:p>
            <a:r>
              <a:rPr lang="en-US" sz="1400" b="1" dirty="0" smtClean="0">
                <a:solidFill>
                  <a:srgbClr val="00B050"/>
                </a:solidFill>
                <a:latin typeface="Times New Roman" pitchFamily="18" charset="0"/>
                <a:cs typeface="Times New Roman" pitchFamily="18" charset="0"/>
              </a:rPr>
              <a:t>Total No:		29%</a:t>
            </a:r>
            <a:endParaRPr lang="en-US" sz="1400" b="1" dirty="0">
              <a:solidFill>
                <a:srgbClr val="00B050"/>
              </a:solidFill>
              <a:latin typeface="Times New Roman" pitchFamily="18" charset="0"/>
              <a:cs typeface="Times New Roman" pitchFamily="18" charset="0"/>
            </a:endParaRPr>
          </a:p>
        </p:txBody>
      </p:sp>
      <p:sp>
        <p:nvSpPr>
          <p:cNvPr id="24" name="TextBox 23"/>
          <p:cNvSpPr txBox="1"/>
          <p:nvPr/>
        </p:nvSpPr>
        <p:spPr>
          <a:xfrm>
            <a:off x="6400800" y="4114800"/>
            <a:ext cx="2438400" cy="738664"/>
          </a:xfrm>
          <a:prstGeom prst="rect">
            <a:avLst/>
          </a:prstGeom>
          <a:noFill/>
          <a:ln>
            <a:solidFill>
              <a:schemeClr val="tx1"/>
            </a:solidFill>
          </a:ln>
        </p:spPr>
        <p:txBody>
          <a:bodyPr wrap="square" rtlCol="0">
            <a:spAutoFit/>
          </a:bodyPr>
          <a:lstStyle/>
          <a:p>
            <a:r>
              <a:rPr lang="en-US" sz="1400" b="1" dirty="0" smtClean="0">
                <a:solidFill>
                  <a:srgbClr val="0000FF"/>
                </a:solidFill>
                <a:latin typeface="Times New Roman" pitchFamily="18" charset="0"/>
                <a:cs typeface="Times New Roman" pitchFamily="18" charset="0"/>
              </a:rPr>
              <a:t>Total Self:		31%</a:t>
            </a:r>
          </a:p>
          <a:p>
            <a:r>
              <a:rPr lang="en-US" sz="1400" b="1" dirty="0" smtClean="0">
                <a:solidFill>
                  <a:srgbClr val="FF0000"/>
                </a:solidFill>
                <a:latin typeface="Times New Roman" pitchFamily="18" charset="0"/>
                <a:cs typeface="Times New Roman" pitchFamily="18" charset="0"/>
              </a:rPr>
              <a:t>Total Someone Else:	56</a:t>
            </a:r>
            <a:r>
              <a:rPr lang="en-US" sz="1400" b="1" dirty="0" smtClean="0">
                <a:solidFill>
                  <a:srgbClr val="FF0000"/>
                </a:solidFill>
                <a:latin typeface="Times New Roman" pitchFamily="18" charset="0"/>
                <a:cs typeface="Times New Roman" pitchFamily="18" charset="0"/>
              </a:rPr>
              <a:t>%</a:t>
            </a:r>
          </a:p>
          <a:p>
            <a:r>
              <a:rPr lang="en-US" sz="1400" b="1" dirty="0" smtClean="0">
                <a:solidFill>
                  <a:srgbClr val="00B050"/>
                </a:solidFill>
                <a:latin typeface="Times New Roman" pitchFamily="18" charset="0"/>
                <a:cs typeface="Times New Roman" pitchFamily="18" charset="0"/>
              </a:rPr>
              <a:t>Total No:		24%</a:t>
            </a:r>
            <a:endParaRPr lang="en-US" sz="1400" b="1" dirty="0">
              <a:solidFill>
                <a:srgbClr val="00B050"/>
              </a:solidFill>
              <a:latin typeface="Times New Roman" pitchFamily="18" charset="0"/>
              <a:cs typeface="Times New Roman" pitchFamily="18" charset="0"/>
            </a:endParaRPr>
          </a:p>
        </p:txBody>
      </p:sp>
      <p:graphicFrame>
        <p:nvGraphicFramePr>
          <p:cNvPr id="25" name="Chart 24"/>
          <p:cNvGraphicFramePr/>
          <p:nvPr/>
        </p:nvGraphicFramePr>
        <p:xfrm>
          <a:off x="0" y="3962400"/>
          <a:ext cx="9144000" cy="2590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90600" y="1143000"/>
            <a:ext cx="7315200" cy="584775"/>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“As you may know, Nevada currently has a state budget shortfall...would you say the state budget shortfall is”</a:t>
            </a:r>
            <a:endParaRPr lang="en-US" sz="1600" b="1" i="1" dirty="0">
              <a:latin typeface="Times New Roman" pitchFamily="18" charset="0"/>
              <a:cs typeface="Times New Roman" pitchFamily="18" charset="0"/>
            </a:endParaRPr>
          </a:p>
        </p:txBody>
      </p:sp>
      <p:graphicFrame>
        <p:nvGraphicFramePr>
          <p:cNvPr id="9" name="Chart 8"/>
          <p:cNvGraphicFramePr/>
          <p:nvPr/>
        </p:nvGraphicFramePr>
        <p:xfrm>
          <a:off x="0" y="1905000"/>
          <a:ext cx="5181600" cy="46482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4648200" y="2590800"/>
            <a:ext cx="0" cy="373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p:cNvGraphicFramePr/>
          <p:nvPr/>
        </p:nvGraphicFramePr>
        <p:xfrm>
          <a:off x="3962400" y="1905000"/>
          <a:ext cx="518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914400" y="1752600"/>
            <a:ext cx="25146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May 2009</a:t>
            </a:r>
            <a:endParaRPr lang="en-US" b="1" i="1" dirty="0">
              <a:latin typeface="Times New Roman" pitchFamily="18" charset="0"/>
              <a:cs typeface="Times New Roman" pitchFamily="18" charset="0"/>
            </a:endParaRPr>
          </a:p>
        </p:txBody>
      </p:sp>
      <p:sp>
        <p:nvSpPr>
          <p:cNvPr id="17" name="TextBox 16"/>
          <p:cNvSpPr txBox="1"/>
          <p:nvPr/>
        </p:nvSpPr>
        <p:spPr>
          <a:xfrm>
            <a:off x="5638800" y="1752600"/>
            <a:ext cx="25146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February 2010</a:t>
            </a:r>
            <a:endParaRPr lang="en-US" b="1" i="1" dirty="0">
              <a:latin typeface="Times New Roman" pitchFamily="18" charset="0"/>
              <a:cs typeface="Times New Roman" pitchFamily="18" charset="0"/>
            </a:endParaRPr>
          </a:p>
        </p:txBody>
      </p:sp>
      <p:sp>
        <p:nvSpPr>
          <p:cNvPr id="18" name="TextBox 17"/>
          <p:cNvSpPr txBox="1"/>
          <p:nvPr/>
        </p:nvSpPr>
        <p:spPr>
          <a:xfrm>
            <a:off x="0" y="152400"/>
            <a:ext cx="9144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Voters think </a:t>
            </a:r>
            <a:r>
              <a:rPr lang="en-US" sz="2800" b="1" dirty="0" smtClean="0">
                <a:latin typeface="Times New Roman" pitchFamily="18" charset="0"/>
                <a:cs typeface="Times New Roman" pitchFamily="18" charset="0"/>
              </a:rPr>
              <a:t>the state budget shortfall </a:t>
            </a:r>
            <a:r>
              <a:rPr lang="en-US" sz="2800" b="1" dirty="0" smtClean="0">
                <a:latin typeface="Times New Roman" pitchFamily="18" charset="0"/>
                <a:cs typeface="Times New Roman" pitchFamily="18" charset="0"/>
              </a:rPr>
              <a:t>is very </a:t>
            </a:r>
            <a:r>
              <a:rPr lang="en-US" sz="2800" b="1" dirty="0" smtClean="0">
                <a:latin typeface="Times New Roman" pitchFamily="18" charset="0"/>
                <a:cs typeface="Times New Roman" pitchFamily="18" charset="0"/>
              </a:rPr>
              <a:t>serious.</a:t>
            </a:r>
            <a:endParaRPr lang="en-US" sz="2800" b="1" dirty="0">
              <a:latin typeface="Times New Roman" pitchFamily="18" charset="0"/>
              <a:cs typeface="Times New Roman" pitchFamily="18" charset="0"/>
            </a:endParaRPr>
          </a:p>
        </p:txBody>
      </p:sp>
      <p:sp>
        <p:nvSpPr>
          <p:cNvPr id="13" name="TextBox 12"/>
          <p:cNvSpPr txBox="1"/>
          <p:nvPr/>
        </p:nvSpPr>
        <p:spPr>
          <a:xfrm>
            <a:off x="152400" y="2133600"/>
            <a:ext cx="2514600" cy="523220"/>
          </a:xfrm>
          <a:prstGeom prst="rect">
            <a:avLst/>
          </a:prstGeom>
          <a:noFill/>
          <a:ln>
            <a:solidFill>
              <a:schemeClr val="tx1"/>
            </a:solidFill>
          </a:ln>
        </p:spPr>
        <p:txBody>
          <a:bodyPr wrap="square" rtlCol="0">
            <a:spAutoFit/>
          </a:bodyPr>
          <a:lstStyle/>
          <a:p>
            <a:r>
              <a:rPr lang="en-US" sz="1400" b="1" dirty="0" smtClean="0">
                <a:solidFill>
                  <a:srgbClr val="0000FF"/>
                </a:solidFill>
                <a:latin typeface="Times New Roman" pitchFamily="18" charset="0"/>
                <a:cs typeface="Times New Roman" pitchFamily="18" charset="0"/>
              </a:rPr>
              <a:t>Total Serious:	95%*</a:t>
            </a:r>
          </a:p>
          <a:p>
            <a:r>
              <a:rPr lang="en-US" sz="1400" b="1" dirty="0" smtClean="0">
                <a:solidFill>
                  <a:srgbClr val="FF0000"/>
                </a:solidFill>
                <a:latin typeface="Times New Roman" pitchFamily="18" charset="0"/>
                <a:cs typeface="Times New Roman" pitchFamily="18" charset="0"/>
              </a:rPr>
              <a:t>Total Not Serious:	  4%</a:t>
            </a:r>
            <a:endParaRPr lang="en-US" sz="1400" b="1" dirty="0">
              <a:solidFill>
                <a:srgbClr val="FF0000"/>
              </a:solidFill>
              <a:latin typeface="Times New Roman" pitchFamily="18" charset="0"/>
              <a:cs typeface="Times New Roman" pitchFamily="18" charset="0"/>
            </a:endParaRPr>
          </a:p>
        </p:txBody>
      </p:sp>
      <p:sp>
        <p:nvSpPr>
          <p:cNvPr id="14" name="TextBox 13"/>
          <p:cNvSpPr txBox="1"/>
          <p:nvPr/>
        </p:nvSpPr>
        <p:spPr>
          <a:xfrm>
            <a:off x="6477000" y="2133600"/>
            <a:ext cx="2514600" cy="523220"/>
          </a:xfrm>
          <a:prstGeom prst="rect">
            <a:avLst/>
          </a:prstGeom>
          <a:noFill/>
          <a:ln>
            <a:solidFill>
              <a:schemeClr val="tx1"/>
            </a:solidFill>
          </a:ln>
        </p:spPr>
        <p:txBody>
          <a:bodyPr wrap="square" rtlCol="0">
            <a:spAutoFit/>
          </a:bodyPr>
          <a:lstStyle/>
          <a:p>
            <a:r>
              <a:rPr lang="en-US" sz="1400" b="1" dirty="0" smtClean="0">
                <a:solidFill>
                  <a:srgbClr val="0000FF"/>
                </a:solidFill>
                <a:latin typeface="Times New Roman" pitchFamily="18" charset="0"/>
                <a:cs typeface="Times New Roman" pitchFamily="18" charset="0"/>
              </a:rPr>
              <a:t>Total Serious:	 97%</a:t>
            </a:r>
          </a:p>
          <a:p>
            <a:r>
              <a:rPr lang="en-US" sz="1400" b="1" dirty="0" smtClean="0">
                <a:solidFill>
                  <a:srgbClr val="FF0000"/>
                </a:solidFill>
                <a:latin typeface="Times New Roman" pitchFamily="18" charset="0"/>
                <a:cs typeface="Times New Roman" pitchFamily="18" charset="0"/>
              </a:rPr>
              <a:t>Total Not Serious:	   1%</a:t>
            </a:r>
            <a:endParaRPr lang="en-US" sz="1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447800" y="1219200"/>
            <a:ext cx="6248400" cy="584775"/>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“Thinking about the state taxes you pay, do you consider the overall amount of state taxes you pay to be...”</a:t>
            </a:r>
            <a:endParaRPr lang="en-US" sz="1600" b="1" i="1" dirty="0">
              <a:latin typeface="Times New Roman" pitchFamily="18" charset="0"/>
              <a:cs typeface="Times New Roman" pitchFamily="18" charset="0"/>
            </a:endParaRPr>
          </a:p>
        </p:txBody>
      </p:sp>
      <p:graphicFrame>
        <p:nvGraphicFramePr>
          <p:cNvPr id="9" name="Chart 8"/>
          <p:cNvGraphicFramePr/>
          <p:nvPr/>
        </p:nvGraphicFramePr>
        <p:xfrm>
          <a:off x="0" y="1905000"/>
          <a:ext cx="5181600" cy="46482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4572000" y="2590800"/>
            <a:ext cx="0" cy="373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4400" y="1828800"/>
            <a:ext cx="25146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May 2009</a:t>
            </a:r>
            <a:endParaRPr lang="en-US" b="1" i="1" dirty="0">
              <a:latin typeface="Times New Roman" pitchFamily="18" charset="0"/>
              <a:cs typeface="Times New Roman" pitchFamily="18" charset="0"/>
            </a:endParaRPr>
          </a:p>
        </p:txBody>
      </p:sp>
      <p:sp>
        <p:nvSpPr>
          <p:cNvPr id="17" name="TextBox 16"/>
          <p:cNvSpPr txBox="1"/>
          <p:nvPr/>
        </p:nvSpPr>
        <p:spPr>
          <a:xfrm>
            <a:off x="5638800" y="1828800"/>
            <a:ext cx="25146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February 2010</a:t>
            </a:r>
            <a:endParaRPr lang="en-US" b="1" i="1" dirty="0">
              <a:latin typeface="Times New Roman" pitchFamily="18" charset="0"/>
              <a:cs typeface="Times New Roman" pitchFamily="18" charset="0"/>
            </a:endParaRPr>
          </a:p>
        </p:txBody>
      </p:sp>
      <p:sp>
        <p:nvSpPr>
          <p:cNvPr id="18" name="TextBox 17"/>
          <p:cNvSpPr txBox="1"/>
          <p:nvPr/>
        </p:nvSpPr>
        <p:spPr>
          <a:xfrm>
            <a:off x="0" y="15240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Though down since May, a majority of Nevadans still </a:t>
            </a:r>
            <a:r>
              <a:rPr lang="en-US" sz="2800" b="1" dirty="0" smtClean="0">
                <a:latin typeface="Times New Roman" pitchFamily="18" charset="0"/>
                <a:cs typeface="Times New Roman" pitchFamily="18" charset="0"/>
              </a:rPr>
              <a:t>consider the state’s current level of taxation about right.</a:t>
            </a:r>
            <a:endParaRPr lang="en-US" sz="2800" b="1" dirty="0">
              <a:latin typeface="Times New Roman" pitchFamily="18" charset="0"/>
              <a:cs typeface="Times New Roman" pitchFamily="18" charset="0"/>
            </a:endParaRPr>
          </a:p>
        </p:txBody>
      </p:sp>
      <p:graphicFrame>
        <p:nvGraphicFramePr>
          <p:cNvPr id="16" name="Chart 15"/>
          <p:cNvGraphicFramePr/>
          <p:nvPr/>
        </p:nvGraphicFramePr>
        <p:xfrm>
          <a:off x="3962400" y="1905000"/>
          <a:ext cx="5181600"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143000"/>
            <a:ext cx="9144000" cy="830997"/>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“And, thinking some more about the budget shortfall, would you rather the Governor and State Legislature CUT SPENDING for state employee salaries and government services such as education and health care, or RAISE YOUR TAXES to avoid these cuts?”</a:t>
            </a:r>
            <a:endParaRPr lang="en-US" sz="1600" b="1" i="1" dirty="0">
              <a:latin typeface="Times New Roman" pitchFamily="18" charset="0"/>
              <a:cs typeface="Times New Roman" pitchFamily="18" charset="0"/>
            </a:endParaRPr>
          </a:p>
        </p:txBody>
      </p:sp>
      <p:graphicFrame>
        <p:nvGraphicFramePr>
          <p:cNvPr id="9" name="Chart 8"/>
          <p:cNvGraphicFramePr/>
          <p:nvPr/>
        </p:nvGraphicFramePr>
        <p:xfrm>
          <a:off x="0" y="1905000"/>
          <a:ext cx="6248400" cy="46482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4572000" y="2590800"/>
            <a:ext cx="0" cy="373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4400" y="1981200"/>
            <a:ext cx="25146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May 2009</a:t>
            </a:r>
            <a:endParaRPr lang="en-US" b="1" i="1" dirty="0">
              <a:latin typeface="Times New Roman" pitchFamily="18" charset="0"/>
              <a:cs typeface="Times New Roman" pitchFamily="18" charset="0"/>
            </a:endParaRPr>
          </a:p>
        </p:txBody>
      </p:sp>
      <p:sp>
        <p:nvSpPr>
          <p:cNvPr id="17" name="TextBox 16"/>
          <p:cNvSpPr txBox="1"/>
          <p:nvPr/>
        </p:nvSpPr>
        <p:spPr>
          <a:xfrm>
            <a:off x="5638800" y="1981200"/>
            <a:ext cx="25146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February 2010</a:t>
            </a:r>
            <a:endParaRPr lang="en-US" b="1" i="1" dirty="0">
              <a:latin typeface="Times New Roman" pitchFamily="18" charset="0"/>
              <a:cs typeface="Times New Roman" pitchFamily="18" charset="0"/>
            </a:endParaRPr>
          </a:p>
        </p:txBody>
      </p:sp>
      <p:sp>
        <p:nvSpPr>
          <p:cNvPr id="18" name="TextBox 17"/>
          <p:cNvSpPr txBox="1"/>
          <p:nvPr/>
        </p:nvSpPr>
        <p:spPr>
          <a:xfrm>
            <a:off x="0" y="15240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Voter opinions about how to address the budget shortfall have not changed since May.</a:t>
            </a:r>
            <a:endParaRPr lang="en-US" sz="2800" b="1" dirty="0">
              <a:latin typeface="Times New Roman" pitchFamily="18" charset="0"/>
              <a:cs typeface="Times New Roman" pitchFamily="18" charset="0"/>
            </a:endParaRPr>
          </a:p>
        </p:txBody>
      </p:sp>
      <p:graphicFrame>
        <p:nvGraphicFramePr>
          <p:cNvPr id="11" name="Chart 10"/>
          <p:cNvGraphicFramePr/>
          <p:nvPr/>
        </p:nvGraphicFramePr>
        <p:xfrm>
          <a:off x="2895600" y="1905000"/>
          <a:ext cx="6248400"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38200" y="1066800"/>
            <a:ext cx="7467600" cy="584775"/>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“And, if the Governor and State Legislature were to raise taxes, who do you think should be paying increased taxes?”</a:t>
            </a:r>
            <a:endParaRPr lang="en-US" sz="1600" b="1" i="1" dirty="0">
              <a:latin typeface="Times New Roman" pitchFamily="18" charset="0"/>
              <a:cs typeface="Times New Roman" pitchFamily="18" charset="0"/>
            </a:endParaRPr>
          </a:p>
        </p:txBody>
      </p:sp>
      <p:sp>
        <p:nvSpPr>
          <p:cNvPr id="18" name="TextBox 17"/>
          <p:cNvSpPr txBox="1"/>
          <p:nvPr/>
        </p:nvSpPr>
        <p:spPr>
          <a:xfrm>
            <a:off x="0" y="15240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Nevada voters increasingly feel </a:t>
            </a:r>
            <a:r>
              <a:rPr lang="en-US" sz="2800" b="1" dirty="0" smtClean="0">
                <a:latin typeface="Times New Roman" pitchFamily="18" charset="0"/>
                <a:cs typeface="Times New Roman" pitchFamily="18" charset="0"/>
              </a:rPr>
              <a:t>that everyone should bear the burden of increased taxes.</a:t>
            </a:r>
            <a:endParaRPr lang="en-US" sz="2800" b="1" dirty="0">
              <a:latin typeface="Times New Roman" pitchFamily="18" charset="0"/>
              <a:cs typeface="Times New Roman" pitchFamily="18" charset="0"/>
            </a:endParaRPr>
          </a:p>
        </p:txBody>
      </p:sp>
      <p:graphicFrame>
        <p:nvGraphicFramePr>
          <p:cNvPr id="8" name="Chart 7"/>
          <p:cNvGraphicFramePr/>
          <p:nvPr/>
        </p:nvGraphicFramePr>
        <p:xfrm>
          <a:off x="644857" y="1698009"/>
          <a:ext cx="84582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447800"/>
            <a:ext cx="9144000" cy="830997"/>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“And, if taxes are increased as part of a plan to end the budget shortfall, do you think any tax increases should be temporary until the state’s economy and budget improve, or do you think those tax increases should be permanent?”</a:t>
            </a:r>
            <a:endParaRPr lang="en-US" sz="1600" b="1" i="1" dirty="0">
              <a:latin typeface="Times New Roman" pitchFamily="18" charset="0"/>
              <a:cs typeface="Times New Roman" pitchFamily="18" charset="0"/>
            </a:endParaRPr>
          </a:p>
        </p:txBody>
      </p:sp>
      <p:sp>
        <p:nvSpPr>
          <p:cNvPr id="18" name="TextBox 17"/>
          <p:cNvSpPr txBox="1"/>
          <p:nvPr/>
        </p:nvSpPr>
        <p:spPr>
          <a:xfrm>
            <a:off x="0" y="15240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 large majority </a:t>
            </a:r>
            <a:r>
              <a:rPr lang="en-US" sz="2800" b="1" dirty="0" smtClean="0">
                <a:latin typeface="Times New Roman" pitchFamily="18" charset="0"/>
                <a:cs typeface="Times New Roman" pitchFamily="18" charset="0"/>
              </a:rPr>
              <a:t>believe that </a:t>
            </a:r>
            <a:r>
              <a:rPr lang="en-US" sz="2800" b="1" dirty="0" smtClean="0">
                <a:latin typeface="Times New Roman" pitchFamily="18" charset="0"/>
                <a:cs typeface="Times New Roman" pitchFamily="18" charset="0"/>
              </a:rPr>
              <a:t>any tax </a:t>
            </a:r>
            <a:r>
              <a:rPr lang="en-US" sz="2800" b="1" dirty="0" smtClean="0">
                <a:latin typeface="Times New Roman" pitchFamily="18" charset="0"/>
                <a:cs typeface="Times New Roman" pitchFamily="18" charset="0"/>
              </a:rPr>
              <a:t>increase </a:t>
            </a:r>
            <a:r>
              <a:rPr lang="en-US" sz="2800" b="1" dirty="0" smtClean="0">
                <a:latin typeface="Times New Roman" pitchFamily="18" charset="0"/>
                <a:cs typeface="Times New Roman" pitchFamily="18" charset="0"/>
              </a:rPr>
              <a:t>undertaken to address the budget shortfall should be temporary.</a:t>
            </a:r>
            <a:endParaRPr lang="en-US" sz="2800" b="1" dirty="0">
              <a:latin typeface="Times New Roman" pitchFamily="18" charset="0"/>
              <a:cs typeface="Times New Roman" pitchFamily="18" charset="0"/>
            </a:endParaRPr>
          </a:p>
        </p:txBody>
      </p:sp>
      <p:graphicFrame>
        <p:nvGraphicFramePr>
          <p:cNvPr id="16" name="Chart 15"/>
          <p:cNvGraphicFramePr/>
          <p:nvPr/>
        </p:nvGraphicFramePr>
        <p:xfrm>
          <a:off x="0" y="2438400"/>
          <a:ext cx="9144000" cy="1828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477000" y="2286000"/>
            <a:ext cx="25146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May 2009</a:t>
            </a:r>
            <a:endParaRPr lang="en-US" b="1" i="1" dirty="0">
              <a:latin typeface="Times New Roman" pitchFamily="18" charset="0"/>
              <a:cs typeface="Times New Roman" pitchFamily="18" charset="0"/>
            </a:endParaRPr>
          </a:p>
        </p:txBody>
      </p:sp>
      <p:sp>
        <p:nvSpPr>
          <p:cNvPr id="9" name="TextBox 8"/>
          <p:cNvSpPr txBox="1"/>
          <p:nvPr/>
        </p:nvSpPr>
        <p:spPr>
          <a:xfrm>
            <a:off x="6477000" y="4419600"/>
            <a:ext cx="25146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February 2010</a:t>
            </a:r>
            <a:endParaRPr lang="en-US" b="1" i="1" dirty="0">
              <a:latin typeface="Times New Roman" pitchFamily="18" charset="0"/>
              <a:cs typeface="Times New Roman" pitchFamily="18" charset="0"/>
            </a:endParaRPr>
          </a:p>
        </p:txBody>
      </p:sp>
      <p:graphicFrame>
        <p:nvGraphicFramePr>
          <p:cNvPr id="10" name="Chart 9"/>
          <p:cNvGraphicFramePr/>
          <p:nvPr/>
        </p:nvGraphicFramePr>
        <p:xfrm>
          <a:off x="0" y="4495800"/>
          <a:ext cx="9144000" cy="205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7200" y="1371600"/>
            <a:ext cx="8153400" cy="830997"/>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“Some members of the Legislature say that tax increases will harm our economy but, at the same time, they are calling for an increase in fees to cover some of the budget shortfall. Do you believe that fee increases are essentially the same as tax increases?”</a:t>
            </a:r>
            <a:endParaRPr lang="en-US" sz="1600" b="1" i="1" dirty="0">
              <a:latin typeface="Times New Roman" pitchFamily="18" charset="0"/>
              <a:cs typeface="Times New Roman" pitchFamily="18" charset="0"/>
            </a:endParaRPr>
          </a:p>
        </p:txBody>
      </p:sp>
      <p:graphicFrame>
        <p:nvGraphicFramePr>
          <p:cNvPr id="9" name="Chart 8"/>
          <p:cNvGraphicFramePr/>
          <p:nvPr/>
        </p:nvGraphicFramePr>
        <p:xfrm>
          <a:off x="0" y="2209800"/>
          <a:ext cx="91440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762000" y="152400"/>
            <a:ext cx="7620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Most Nevada voters think fee increases are the same as tax increases.</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219200"/>
            <a:ext cx="9144000" cy="830997"/>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“Over the past 10 years, our economy created one-hundred fifty thousand jobs, but since the beginning of the recession the economy has lost one-hundred thirty-nine thousand jobs. Do you believe that increased taxes or fees on businesses will result in additional job losses?”</a:t>
            </a:r>
            <a:endParaRPr lang="en-US" sz="1600" b="1" i="1" dirty="0">
              <a:latin typeface="Times New Roman" pitchFamily="18" charset="0"/>
              <a:cs typeface="Times New Roman" pitchFamily="18" charset="0"/>
            </a:endParaRPr>
          </a:p>
        </p:txBody>
      </p:sp>
      <p:graphicFrame>
        <p:nvGraphicFramePr>
          <p:cNvPr id="9" name="Chart 8"/>
          <p:cNvGraphicFramePr/>
          <p:nvPr/>
        </p:nvGraphicFramePr>
        <p:xfrm>
          <a:off x="0" y="2133600"/>
          <a:ext cx="91440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0" y="15240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 majority of </a:t>
            </a:r>
            <a:r>
              <a:rPr lang="en-US" sz="2800" b="1" dirty="0" smtClean="0">
                <a:latin typeface="Times New Roman" pitchFamily="18" charset="0"/>
                <a:cs typeface="Times New Roman" pitchFamily="18" charset="0"/>
              </a:rPr>
              <a:t>Nevada voters think that increased </a:t>
            </a:r>
            <a:r>
              <a:rPr lang="en-US" sz="2800" b="1" dirty="0" smtClean="0">
                <a:latin typeface="Times New Roman" pitchFamily="18" charset="0"/>
                <a:cs typeface="Times New Roman" pitchFamily="18" charset="0"/>
              </a:rPr>
              <a:t>taxes or fees will result in additional </a:t>
            </a:r>
            <a:r>
              <a:rPr lang="en-US" sz="2800" b="1" dirty="0" smtClean="0">
                <a:latin typeface="Times New Roman" pitchFamily="18" charset="0"/>
                <a:cs typeface="Times New Roman" pitchFamily="18" charset="0"/>
              </a:rPr>
              <a:t>job losses.</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7200" y="1143000"/>
            <a:ext cx="8229600" cy="1323439"/>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“As you may know, because of the economy, Nevada’s two-year general fund budget has been cut from approximately six point eight billion dollars in 07-09 to just over six point five billion dollars for the 2009-2011 years, which is a decrease of three point seven percent. Do you believe that there is still a lot of waste, fraud, and abuse in the state budget, or do you believe that future spending cuts will hurt important programs?”</a:t>
            </a:r>
            <a:endParaRPr lang="en-US" sz="1600" b="1" i="1" dirty="0">
              <a:latin typeface="Times New Roman" pitchFamily="18" charset="0"/>
              <a:cs typeface="Times New Roman" pitchFamily="18" charset="0"/>
            </a:endParaRPr>
          </a:p>
        </p:txBody>
      </p:sp>
      <p:graphicFrame>
        <p:nvGraphicFramePr>
          <p:cNvPr id="9" name="Chart 8"/>
          <p:cNvGraphicFramePr/>
          <p:nvPr/>
        </p:nvGraphicFramePr>
        <p:xfrm>
          <a:off x="0" y="2362200"/>
          <a:ext cx="91440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0" y="15240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Over two-thirds of </a:t>
            </a:r>
            <a:r>
              <a:rPr lang="en-US" sz="2800" b="1" dirty="0" smtClean="0">
                <a:latin typeface="Times New Roman" pitchFamily="18" charset="0"/>
                <a:cs typeface="Times New Roman" pitchFamily="18" charset="0"/>
              </a:rPr>
              <a:t>Nevadans </a:t>
            </a:r>
            <a:r>
              <a:rPr lang="en-US" sz="2800" b="1" dirty="0" smtClean="0">
                <a:latin typeface="Times New Roman" pitchFamily="18" charset="0"/>
                <a:cs typeface="Times New Roman" pitchFamily="18" charset="0"/>
              </a:rPr>
              <a:t>believe </a:t>
            </a:r>
            <a:r>
              <a:rPr lang="en-US" sz="2800" b="1" dirty="0" smtClean="0">
                <a:latin typeface="Times New Roman" pitchFamily="18" charset="0"/>
                <a:cs typeface="Times New Roman" pitchFamily="18" charset="0"/>
              </a:rPr>
              <a:t>the state budget contains waste, fraud, and abuse.</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noTextEdit="1"/>
          </p:cNvSpPr>
          <p:nvPr/>
        </p:nvSpPr>
        <p:spPr bwMode="auto">
          <a:xfrm>
            <a:off x="3352800" y="2133600"/>
            <a:ext cx="5257800" cy="24384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rPr>
              <a:t>Political</a:t>
            </a:r>
            <a:endParaRPr lang="en-US" sz="3600" b="1" kern="10" dirty="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endParaRPr>
          </a:p>
          <a:p>
            <a:pPr algn="ctr"/>
            <a:r>
              <a:rPr lang="en-US" sz="3600" b="1" kern="10" dirty="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rPr>
              <a:t>Environment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143000"/>
            <a:ext cx="4572000" cy="1077218"/>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“Some people have proposed that the Nevada should institute an income tax on individuals. Would you favor or oppose instituting an income tax on individuals?”</a:t>
            </a:r>
            <a:endParaRPr lang="en-US" sz="1600" b="1" i="1" dirty="0">
              <a:latin typeface="Times New Roman" pitchFamily="18" charset="0"/>
              <a:cs typeface="Times New Roman" pitchFamily="18" charset="0"/>
            </a:endParaRPr>
          </a:p>
        </p:txBody>
      </p:sp>
      <p:graphicFrame>
        <p:nvGraphicFramePr>
          <p:cNvPr id="9" name="Chart 8"/>
          <p:cNvGraphicFramePr/>
          <p:nvPr/>
        </p:nvGraphicFramePr>
        <p:xfrm>
          <a:off x="0" y="2057400"/>
          <a:ext cx="5181600" cy="44958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4648200" y="2590800"/>
            <a:ext cx="0" cy="373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15240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Voters are strongly opposed to </a:t>
            </a:r>
            <a:r>
              <a:rPr lang="en-US" sz="2800" b="1" dirty="0" smtClean="0">
                <a:latin typeface="Times New Roman" pitchFamily="18" charset="0"/>
                <a:cs typeface="Times New Roman" pitchFamily="18" charset="0"/>
              </a:rPr>
              <a:t>increased </a:t>
            </a:r>
            <a:r>
              <a:rPr lang="en-US" sz="2800" b="1" dirty="0" smtClean="0">
                <a:latin typeface="Times New Roman" pitchFamily="18" charset="0"/>
                <a:cs typeface="Times New Roman" pitchFamily="18" charset="0"/>
              </a:rPr>
              <a:t>personal income taxes, </a:t>
            </a:r>
            <a:r>
              <a:rPr lang="en-US" sz="2800" b="1" dirty="0" smtClean="0">
                <a:latin typeface="Times New Roman" pitchFamily="18" charset="0"/>
                <a:cs typeface="Times New Roman" pitchFamily="18" charset="0"/>
              </a:rPr>
              <a:t>but are </a:t>
            </a:r>
            <a:r>
              <a:rPr lang="en-US" sz="2800" b="1" dirty="0" smtClean="0">
                <a:latin typeface="Times New Roman" pitchFamily="18" charset="0"/>
                <a:cs typeface="Times New Roman" pitchFamily="18" charset="0"/>
              </a:rPr>
              <a:t>split on corporate income </a:t>
            </a:r>
            <a:r>
              <a:rPr lang="en-US" sz="2800" b="1" dirty="0" smtClean="0">
                <a:latin typeface="Times New Roman" pitchFamily="18" charset="0"/>
                <a:cs typeface="Times New Roman" pitchFamily="18" charset="0"/>
              </a:rPr>
              <a:t>tax hikes.</a:t>
            </a:r>
            <a:endParaRPr lang="en-US" sz="2800" b="1" dirty="0">
              <a:latin typeface="Times New Roman" pitchFamily="18" charset="0"/>
              <a:cs typeface="Times New Roman" pitchFamily="18" charset="0"/>
            </a:endParaRPr>
          </a:p>
        </p:txBody>
      </p:sp>
      <p:sp>
        <p:nvSpPr>
          <p:cNvPr id="13" name="TextBox 12"/>
          <p:cNvSpPr txBox="1"/>
          <p:nvPr/>
        </p:nvSpPr>
        <p:spPr>
          <a:xfrm>
            <a:off x="152400" y="2209800"/>
            <a:ext cx="2514600" cy="523220"/>
          </a:xfrm>
          <a:prstGeom prst="rect">
            <a:avLst/>
          </a:prstGeom>
          <a:noFill/>
          <a:ln>
            <a:solidFill>
              <a:schemeClr val="tx1"/>
            </a:solidFill>
          </a:ln>
        </p:spPr>
        <p:txBody>
          <a:bodyPr wrap="square" rtlCol="0">
            <a:spAutoFit/>
          </a:bodyPr>
          <a:lstStyle/>
          <a:p>
            <a:r>
              <a:rPr lang="en-US" sz="1400" b="1" dirty="0" smtClean="0">
                <a:solidFill>
                  <a:srgbClr val="0000FF"/>
                </a:solidFill>
                <a:latin typeface="Times New Roman" pitchFamily="18" charset="0"/>
                <a:cs typeface="Times New Roman" pitchFamily="18" charset="0"/>
              </a:rPr>
              <a:t>Total Favor:	16%</a:t>
            </a:r>
          </a:p>
          <a:p>
            <a:r>
              <a:rPr lang="en-US" sz="1400" b="1" dirty="0" smtClean="0">
                <a:solidFill>
                  <a:srgbClr val="FF0000"/>
                </a:solidFill>
                <a:latin typeface="Times New Roman" pitchFamily="18" charset="0"/>
                <a:cs typeface="Times New Roman" pitchFamily="18" charset="0"/>
              </a:rPr>
              <a:t>Total Oppose:	79%</a:t>
            </a:r>
            <a:endParaRPr lang="en-US" sz="1400" b="1" dirty="0">
              <a:solidFill>
                <a:srgbClr val="FF0000"/>
              </a:solidFill>
              <a:latin typeface="Times New Roman" pitchFamily="18" charset="0"/>
              <a:cs typeface="Times New Roman" pitchFamily="18" charset="0"/>
            </a:endParaRPr>
          </a:p>
        </p:txBody>
      </p:sp>
      <p:sp>
        <p:nvSpPr>
          <p:cNvPr id="14" name="TextBox 13"/>
          <p:cNvSpPr txBox="1"/>
          <p:nvPr/>
        </p:nvSpPr>
        <p:spPr>
          <a:xfrm>
            <a:off x="6477000" y="2209800"/>
            <a:ext cx="2514600" cy="523220"/>
          </a:xfrm>
          <a:prstGeom prst="rect">
            <a:avLst/>
          </a:prstGeom>
          <a:noFill/>
          <a:ln>
            <a:solidFill>
              <a:schemeClr val="tx1"/>
            </a:solidFill>
          </a:ln>
        </p:spPr>
        <p:txBody>
          <a:bodyPr wrap="square" rtlCol="0">
            <a:spAutoFit/>
          </a:bodyPr>
          <a:lstStyle/>
          <a:p>
            <a:r>
              <a:rPr lang="en-US" sz="1400" b="1" dirty="0" smtClean="0">
                <a:solidFill>
                  <a:srgbClr val="0000FF"/>
                </a:solidFill>
                <a:latin typeface="Times New Roman" pitchFamily="18" charset="0"/>
                <a:cs typeface="Times New Roman" pitchFamily="18" charset="0"/>
              </a:rPr>
              <a:t>Total Favor:	 43%</a:t>
            </a:r>
          </a:p>
          <a:p>
            <a:r>
              <a:rPr lang="en-US" sz="1400" b="1" dirty="0" smtClean="0">
                <a:solidFill>
                  <a:srgbClr val="FF0000"/>
                </a:solidFill>
                <a:latin typeface="Times New Roman" pitchFamily="18" charset="0"/>
                <a:cs typeface="Times New Roman" pitchFamily="18" charset="0"/>
              </a:rPr>
              <a:t>Total Oppose:	 49%</a:t>
            </a:r>
            <a:endParaRPr lang="en-US" sz="1400" b="1" dirty="0">
              <a:solidFill>
                <a:srgbClr val="FF0000"/>
              </a:solidFill>
              <a:latin typeface="Times New Roman" pitchFamily="18" charset="0"/>
              <a:cs typeface="Times New Roman" pitchFamily="18" charset="0"/>
            </a:endParaRPr>
          </a:p>
        </p:txBody>
      </p:sp>
      <p:sp>
        <p:nvSpPr>
          <p:cNvPr id="16" name="TextBox 15"/>
          <p:cNvSpPr txBox="1"/>
          <p:nvPr/>
        </p:nvSpPr>
        <p:spPr>
          <a:xfrm>
            <a:off x="4572000" y="1143000"/>
            <a:ext cx="4572000" cy="1077218"/>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“Some people have proposed that the Nevada should institute an income tax on corporations. Would you favor or oppose instituting an income tax on corporations?”</a:t>
            </a:r>
            <a:endParaRPr lang="en-US" sz="1600" b="1" i="1" dirty="0">
              <a:latin typeface="Times New Roman" pitchFamily="18" charset="0"/>
              <a:cs typeface="Times New Roman" pitchFamily="18" charset="0"/>
            </a:endParaRPr>
          </a:p>
        </p:txBody>
      </p:sp>
      <p:graphicFrame>
        <p:nvGraphicFramePr>
          <p:cNvPr id="19" name="Chart 18"/>
          <p:cNvGraphicFramePr/>
          <p:nvPr/>
        </p:nvGraphicFramePr>
        <p:xfrm>
          <a:off x="3962400" y="2514600"/>
          <a:ext cx="51816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371600"/>
            <a:ext cx="6324600" cy="584775"/>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“Which of the following statements comes closest to expressing your overall view of the tax system in Nevada?”</a:t>
            </a:r>
            <a:endParaRPr lang="en-US" sz="1600" b="1" i="1" dirty="0">
              <a:latin typeface="Times New Roman" pitchFamily="18" charset="0"/>
              <a:cs typeface="Times New Roman" pitchFamily="18" charset="0"/>
            </a:endParaRPr>
          </a:p>
        </p:txBody>
      </p:sp>
      <p:sp>
        <p:nvSpPr>
          <p:cNvPr id="3" name="Rectangle 2"/>
          <p:cNvSpPr/>
          <p:nvPr/>
        </p:nvSpPr>
        <p:spPr>
          <a:xfrm>
            <a:off x="2895600" y="2971799"/>
            <a:ext cx="5943600" cy="1323439"/>
          </a:xfrm>
          <a:prstGeom prst="rect">
            <a:avLst/>
          </a:prstGeom>
          <a:solidFill>
            <a:srgbClr val="0000FF"/>
          </a:solidFill>
        </p:spPr>
        <p:txBody>
          <a:bodyPr wrap="square" anchor="ctr">
            <a:spAutoFit/>
          </a:bodyPr>
          <a:lstStyle/>
          <a:p>
            <a:r>
              <a:rPr lang="en-US" sz="1600" b="1" dirty="0" smtClean="0">
                <a:solidFill>
                  <a:schemeClr val="bg1"/>
                </a:solidFill>
                <a:latin typeface="Times New Roman" pitchFamily="18" charset="0"/>
                <a:cs typeface="Times New Roman" pitchFamily="18" charset="0"/>
              </a:rPr>
              <a:t>On the whole, Nevada’s tax system works pretty well and the Governor and State Legislature should make only minor changes to make it work better. Nevada attracts business and jobs with the current system and the system typically generates enough taxes to meet our needs.</a:t>
            </a:r>
            <a:endParaRPr lang="en-US" sz="1600" b="1" dirty="0">
              <a:solidFill>
                <a:schemeClr val="bg1"/>
              </a:solidFill>
              <a:latin typeface="Times New Roman" pitchFamily="18" charset="0"/>
              <a:cs typeface="Times New Roman" pitchFamily="18" charset="0"/>
            </a:endParaRPr>
          </a:p>
        </p:txBody>
      </p:sp>
      <p:sp>
        <p:nvSpPr>
          <p:cNvPr id="4" name="TextBox 3"/>
          <p:cNvSpPr txBox="1"/>
          <p:nvPr/>
        </p:nvSpPr>
        <p:spPr>
          <a:xfrm>
            <a:off x="4800600" y="4191000"/>
            <a:ext cx="2057400" cy="307777"/>
          </a:xfrm>
          <a:prstGeom prst="rect">
            <a:avLst/>
          </a:prstGeom>
          <a:noFill/>
        </p:spPr>
        <p:txBody>
          <a:bodyPr wrap="square" rtlCol="0" anchor="ctr">
            <a:spAutoFit/>
          </a:bodyPr>
          <a:lstStyle/>
          <a:p>
            <a:pPr algn="ctr"/>
            <a:r>
              <a:rPr lang="en-US" sz="1400" b="1" dirty="0" smtClean="0">
                <a:latin typeface="Times New Roman" pitchFamily="18" charset="0"/>
                <a:cs typeface="Times New Roman" pitchFamily="18" charset="0"/>
              </a:rPr>
              <a:t>…or…</a:t>
            </a:r>
            <a:endParaRPr lang="en-US" sz="1400" b="1" dirty="0">
              <a:latin typeface="Times New Roman" pitchFamily="18" charset="0"/>
              <a:cs typeface="Times New Roman" pitchFamily="18" charset="0"/>
            </a:endParaRPr>
          </a:p>
        </p:txBody>
      </p:sp>
      <p:sp>
        <p:nvSpPr>
          <p:cNvPr id="5" name="Rectangle 4"/>
          <p:cNvSpPr/>
          <p:nvPr/>
        </p:nvSpPr>
        <p:spPr>
          <a:xfrm>
            <a:off x="2895600" y="4495800"/>
            <a:ext cx="5943600" cy="830997"/>
          </a:xfrm>
          <a:prstGeom prst="rect">
            <a:avLst/>
          </a:prstGeom>
          <a:solidFill>
            <a:srgbClr val="FF0000"/>
          </a:solidFill>
        </p:spPr>
        <p:txBody>
          <a:bodyPr wrap="square" anchor="ctr">
            <a:spAutoFit/>
          </a:bodyPr>
          <a:lstStyle/>
          <a:p>
            <a:r>
              <a:rPr lang="en-US" sz="1600" b="1" dirty="0" smtClean="0">
                <a:solidFill>
                  <a:schemeClr val="bg1"/>
                </a:solidFill>
                <a:latin typeface="Times New Roman" pitchFamily="18" charset="0"/>
                <a:cs typeface="Times New Roman" pitchFamily="18" charset="0"/>
              </a:rPr>
              <a:t>Nevada’s tax system is so unfair that the Governor and State Legislature should completely change it. Nevada never takes in as much as the state needs to properly fund government programs.</a:t>
            </a:r>
            <a:endParaRPr lang="en-US" sz="1600" b="1" dirty="0">
              <a:solidFill>
                <a:schemeClr val="bg1"/>
              </a:solidFill>
              <a:latin typeface="Times New Roman" pitchFamily="18" charset="0"/>
              <a:cs typeface="Times New Roman" pitchFamily="18" charset="0"/>
            </a:endParaRPr>
          </a:p>
        </p:txBody>
      </p:sp>
      <p:sp>
        <p:nvSpPr>
          <p:cNvPr id="6" name="TextBox 5"/>
          <p:cNvSpPr txBox="1"/>
          <p:nvPr/>
        </p:nvSpPr>
        <p:spPr>
          <a:xfrm>
            <a:off x="228600" y="2590800"/>
            <a:ext cx="1066800" cy="338554"/>
          </a:xfrm>
          <a:prstGeom prst="rect">
            <a:avLst/>
          </a:prstGeom>
          <a:noFill/>
        </p:spPr>
        <p:txBody>
          <a:bodyPr wrap="square" rtlCol="0">
            <a:spAutoFit/>
          </a:bodyPr>
          <a:lstStyle/>
          <a:p>
            <a:r>
              <a:rPr lang="en-US" sz="1600" b="1" u="sng" dirty="0" smtClean="0">
                <a:latin typeface="Times New Roman" pitchFamily="18" charset="0"/>
                <a:cs typeface="Times New Roman" pitchFamily="18" charset="0"/>
              </a:rPr>
              <a:t>May 2009</a:t>
            </a:r>
            <a:endParaRPr lang="en-US" sz="1600" b="1" u="sng" dirty="0">
              <a:latin typeface="Times New Roman" pitchFamily="18" charset="0"/>
              <a:cs typeface="Times New Roman" pitchFamily="18" charset="0"/>
            </a:endParaRPr>
          </a:p>
        </p:txBody>
      </p:sp>
      <p:sp>
        <p:nvSpPr>
          <p:cNvPr id="7" name="TextBox 6"/>
          <p:cNvSpPr txBox="1"/>
          <p:nvPr/>
        </p:nvSpPr>
        <p:spPr>
          <a:xfrm>
            <a:off x="1676400" y="2590800"/>
            <a:ext cx="1066800" cy="338554"/>
          </a:xfrm>
          <a:prstGeom prst="rect">
            <a:avLst/>
          </a:prstGeom>
          <a:noFill/>
        </p:spPr>
        <p:txBody>
          <a:bodyPr wrap="square" rtlCol="0">
            <a:spAutoFit/>
          </a:bodyPr>
          <a:lstStyle/>
          <a:p>
            <a:r>
              <a:rPr lang="en-US" sz="1600" b="1" u="sng" dirty="0" smtClean="0">
                <a:latin typeface="Times New Roman" pitchFamily="18" charset="0"/>
                <a:cs typeface="Times New Roman" pitchFamily="18" charset="0"/>
              </a:rPr>
              <a:t>Feb 2010</a:t>
            </a:r>
            <a:endParaRPr lang="en-US" sz="1600" b="1" u="sng" dirty="0">
              <a:latin typeface="Times New Roman" pitchFamily="18" charset="0"/>
              <a:cs typeface="Times New Roman" pitchFamily="18" charset="0"/>
            </a:endParaRPr>
          </a:p>
        </p:txBody>
      </p:sp>
      <p:sp>
        <p:nvSpPr>
          <p:cNvPr id="8" name="TextBox 7"/>
          <p:cNvSpPr txBox="1"/>
          <p:nvPr/>
        </p:nvSpPr>
        <p:spPr>
          <a:xfrm>
            <a:off x="0" y="3200400"/>
            <a:ext cx="1447800" cy="830997"/>
          </a:xfrm>
          <a:prstGeom prst="rect">
            <a:avLst/>
          </a:prstGeom>
          <a:noFill/>
        </p:spPr>
        <p:txBody>
          <a:bodyPr wrap="square" rtlCol="0">
            <a:spAutoFit/>
          </a:bodyPr>
          <a:lstStyle/>
          <a:p>
            <a:pPr algn="ctr"/>
            <a:r>
              <a:rPr lang="en-US" sz="48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66%</a:t>
            </a:r>
            <a:endParaRPr lang="en-US"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1447800" y="3200400"/>
            <a:ext cx="1447800" cy="830997"/>
          </a:xfrm>
          <a:prstGeom prst="rect">
            <a:avLst/>
          </a:prstGeom>
          <a:noFill/>
        </p:spPr>
        <p:txBody>
          <a:bodyPr wrap="square" rtlCol="0">
            <a:spAutoFit/>
          </a:bodyPr>
          <a:lstStyle/>
          <a:p>
            <a:pPr algn="ctr"/>
            <a:r>
              <a:rPr lang="en-US" sz="48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59%</a:t>
            </a:r>
            <a:endParaRPr lang="en-US"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0" y="4495800"/>
            <a:ext cx="1447800" cy="830997"/>
          </a:xfrm>
          <a:prstGeom prst="rect">
            <a:avLst/>
          </a:prstGeom>
          <a:noFill/>
        </p:spPr>
        <p:txBody>
          <a:bodyPr wrap="square" rtlCol="0">
            <a:spAutoFit/>
          </a:bodyPr>
          <a:lstStyle/>
          <a:p>
            <a:pPr algn="ct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31%</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1447800" y="4495800"/>
            <a:ext cx="1447800" cy="830997"/>
          </a:xfrm>
          <a:prstGeom prst="rect">
            <a:avLst/>
          </a:prstGeom>
          <a:noFill/>
        </p:spPr>
        <p:txBody>
          <a:bodyPr wrap="square" rtlCol="0">
            <a:spAutoFit/>
          </a:bodyPr>
          <a:lstStyle/>
          <a:p>
            <a:pPr algn="ct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33%</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914400" y="152400"/>
            <a:ext cx="73914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Voters only </a:t>
            </a:r>
            <a:r>
              <a:rPr lang="en-US" sz="2800" b="1" dirty="0" smtClean="0">
                <a:latin typeface="Times New Roman" pitchFamily="18" charset="0"/>
                <a:cs typeface="Times New Roman" pitchFamily="18" charset="0"/>
              </a:rPr>
              <a:t>support </a:t>
            </a:r>
            <a:r>
              <a:rPr lang="en-US" sz="2800" b="1" dirty="0" smtClean="0">
                <a:latin typeface="Times New Roman" pitchFamily="18" charset="0"/>
                <a:cs typeface="Times New Roman" pitchFamily="18" charset="0"/>
              </a:rPr>
              <a:t>making </a:t>
            </a:r>
            <a:r>
              <a:rPr lang="en-US" sz="2800" b="1" dirty="0" smtClean="0">
                <a:latin typeface="Times New Roman" pitchFamily="18" charset="0"/>
                <a:cs typeface="Times New Roman" pitchFamily="18" charset="0"/>
              </a:rPr>
              <a:t>minor changes to Nevada’s tax system.</a:t>
            </a:r>
            <a:endParaRPr lang="en-US" sz="2800" b="1"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676400"/>
            <a:ext cx="6324600" cy="338554"/>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“Thinking some more about Nevada’s tax system...”</a:t>
            </a:r>
            <a:endParaRPr lang="en-US" sz="1600" b="1" i="1" dirty="0">
              <a:latin typeface="Times New Roman" pitchFamily="18" charset="0"/>
              <a:cs typeface="Times New Roman" pitchFamily="18" charset="0"/>
            </a:endParaRPr>
          </a:p>
        </p:txBody>
      </p:sp>
      <p:sp>
        <p:nvSpPr>
          <p:cNvPr id="3" name="Rectangle 2"/>
          <p:cNvSpPr/>
          <p:nvPr/>
        </p:nvSpPr>
        <p:spPr>
          <a:xfrm>
            <a:off x="2895600" y="2743200"/>
            <a:ext cx="5638800" cy="1569660"/>
          </a:xfrm>
          <a:prstGeom prst="rect">
            <a:avLst/>
          </a:prstGeom>
          <a:solidFill>
            <a:srgbClr val="0000FF"/>
          </a:solidFill>
        </p:spPr>
        <p:txBody>
          <a:bodyPr wrap="square" anchor="ctr">
            <a:spAutoFit/>
          </a:bodyPr>
          <a:lstStyle/>
          <a:p>
            <a:r>
              <a:rPr lang="en-US" sz="1600" b="1" dirty="0" smtClean="0">
                <a:solidFill>
                  <a:schemeClr val="bg1"/>
                </a:solidFill>
                <a:latin typeface="Times New Roman" pitchFamily="18" charset="0"/>
                <a:cs typeface="Times New Roman" pitchFamily="18" charset="0"/>
              </a:rPr>
              <a:t>Some people say that Nevada needs to significantly change its tax system to become less dependent on gaming and sales taxes and more stable because other businesses would pay more. They say every time there is a downturn in the national economy, the casinos are hurt and consumers spend less money, which ends up hurting the state budget.</a:t>
            </a:r>
            <a:endParaRPr lang="en-US" sz="1600" b="1" dirty="0">
              <a:solidFill>
                <a:schemeClr val="bg1"/>
              </a:solidFill>
              <a:latin typeface="Times New Roman" pitchFamily="18" charset="0"/>
              <a:cs typeface="Times New Roman" pitchFamily="18" charset="0"/>
            </a:endParaRPr>
          </a:p>
        </p:txBody>
      </p:sp>
      <p:sp>
        <p:nvSpPr>
          <p:cNvPr id="5" name="Rectangle 4"/>
          <p:cNvSpPr/>
          <p:nvPr/>
        </p:nvSpPr>
        <p:spPr>
          <a:xfrm>
            <a:off x="2895600" y="4495800"/>
            <a:ext cx="5638800" cy="1323439"/>
          </a:xfrm>
          <a:prstGeom prst="rect">
            <a:avLst/>
          </a:prstGeom>
          <a:solidFill>
            <a:srgbClr val="FF0000"/>
          </a:solidFill>
        </p:spPr>
        <p:txBody>
          <a:bodyPr wrap="square" anchor="ctr">
            <a:spAutoFit/>
          </a:bodyPr>
          <a:lstStyle/>
          <a:p>
            <a:r>
              <a:rPr lang="en-US" sz="1600" b="1" dirty="0" smtClean="0">
                <a:solidFill>
                  <a:schemeClr val="bg1"/>
                </a:solidFill>
                <a:latin typeface="Times New Roman" pitchFamily="18" charset="0"/>
                <a:cs typeface="Times New Roman" pitchFamily="18" charset="0"/>
              </a:rPr>
              <a:t>Other people say that Nevada’s tax system generally works well. They say times are unusually hard across the country, as forty-five other states have major budget problems too. Making all businesses pay more in taxes will only end up increasing the state’s unemployment rate and budget shortfall.</a:t>
            </a:r>
            <a:endParaRPr lang="en-US" sz="1600" b="1" dirty="0">
              <a:solidFill>
                <a:schemeClr val="bg1"/>
              </a:solidFill>
              <a:latin typeface="Times New Roman" pitchFamily="18" charset="0"/>
              <a:cs typeface="Times New Roman" pitchFamily="18" charset="0"/>
            </a:endParaRPr>
          </a:p>
        </p:txBody>
      </p:sp>
      <p:sp>
        <p:nvSpPr>
          <p:cNvPr id="6" name="TextBox 5"/>
          <p:cNvSpPr txBox="1"/>
          <p:nvPr/>
        </p:nvSpPr>
        <p:spPr>
          <a:xfrm>
            <a:off x="228600" y="2438400"/>
            <a:ext cx="1066800" cy="338554"/>
          </a:xfrm>
          <a:prstGeom prst="rect">
            <a:avLst/>
          </a:prstGeom>
          <a:noFill/>
        </p:spPr>
        <p:txBody>
          <a:bodyPr wrap="square" rtlCol="0">
            <a:spAutoFit/>
          </a:bodyPr>
          <a:lstStyle/>
          <a:p>
            <a:r>
              <a:rPr lang="en-US" sz="1600" b="1" u="sng" dirty="0" smtClean="0">
                <a:latin typeface="Times New Roman" pitchFamily="18" charset="0"/>
                <a:cs typeface="Times New Roman" pitchFamily="18" charset="0"/>
              </a:rPr>
              <a:t>May 2009</a:t>
            </a:r>
            <a:endParaRPr lang="en-US" sz="1600" b="1" u="sng" dirty="0">
              <a:latin typeface="Times New Roman" pitchFamily="18" charset="0"/>
              <a:cs typeface="Times New Roman" pitchFamily="18" charset="0"/>
            </a:endParaRPr>
          </a:p>
        </p:txBody>
      </p:sp>
      <p:sp>
        <p:nvSpPr>
          <p:cNvPr id="7" name="TextBox 6"/>
          <p:cNvSpPr txBox="1"/>
          <p:nvPr/>
        </p:nvSpPr>
        <p:spPr>
          <a:xfrm>
            <a:off x="1676400" y="2438400"/>
            <a:ext cx="1066800" cy="338554"/>
          </a:xfrm>
          <a:prstGeom prst="rect">
            <a:avLst/>
          </a:prstGeom>
          <a:noFill/>
        </p:spPr>
        <p:txBody>
          <a:bodyPr wrap="square" rtlCol="0">
            <a:spAutoFit/>
          </a:bodyPr>
          <a:lstStyle/>
          <a:p>
            <a:r>
              <a:rPr lang="en-US" sz="1600" b="1" u="sng" dirty="0" smtClean="0">
                <a:latin typeface="Times New Roman" pitchFamily="18" charset="0"/>
                <a:cs typeface="Times New Roman" pitchFamily="18" charset="0"/>
              </a:rPr>
              <a:t>Feb 2010</a:t>
            </a:r>
            <a:endParaRPr lang="en-US" sz="1600" b="1" u="sng" dirty="0">
              <a:latin typeface="Times New Roman" pitchFamily="18" charset="0"/>
              <a:cs typeface="Times New Roman" pitchFamily="18" charset="0"/>
            </a:endParaRPr>
          </a:p>
        </p:txBody>
      </p:sp>
      <p:sp>
        <p:nvSpPr>
          <p:cNvPr id="8" name="TextBox 7"/>
          <p:cNvSpPr txBox="1"/>
          <p:nvPr/>
        </p:nvSpPr>
        <p:spPr>
          <a:xfrm>
            <a:off x="0" y="3124200"/>
            <a:ext cx="1447800" cy="830997"/>
          </a:xfrm>
          <a:prstGeom prst="rect">
            <a:avLst/>
          </a:prstGeom>
          <a:noFill/>
        </p:spPr>
        <p:txBody>
          <a:bodyPr wrap="square" rtlCol="0">
            <a:spAutoFit/>
          </a:bodyPr>
          <a:lstStyle/>
          <a:p>
            <a:pPr algn="ctr"/>
            <a:r>
              <a:rPr lang="en-US" sz="48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39%</a:t>
            </a:r>
            <a:endParaRPr lang="en-US"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1447800" y="3124200"/>
            <a:ext cx="1447800" cy="830997"/>
          </a:xfrm>
          <a:prstGeom prst="rect">
            <a:avLst/>
          </a:prstGeom>
          <a:noFill/>
        </p:spPr>
        <p:txBody>
          <a:bodyPr wrap="square" rtlCol="0">
            <a:spAutoFit/>
          </a:bodyPr>
          <a:lstStyle/>
          <a:p>
            <a:pPr algn="ctr"/>
            <a:r>
              <a:rPr lang="en-US" sz="48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43%</a:t>
            </a:r>
            <a:endParaRPr lang="en-US"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0" y="4800600"/>
            <a:ext cx="1447800" cy="830997"/>
          </a:xfrm>
          <a:prstGeom prst="rect">
            <a:avLst/>
          </a:prstGeom>
          <a:noFill/>
        </p:spPr>
        <p:txBody>
          <a:bodyPr wrap="square" rtlCol="0">
            <a:spAutoFit/>
          </a:bodyPr>
          <a:lstStyle/>
          <a:p>
            <a:pPr algn="ct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56%</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1447800" y="4800600"/>
            <a:ext cx="1447800" cy="830997"/>
          </a:xfrm>
          <a:prstGeom prst="rect">
            <a:avLst/>
          </a:prstGeom>
          <a:noFill/>
        </p:spPr>
        <p:txBody>
          <a:bodyPr wrap="square" rtlCol="0">
            <a:spAutoFit/>
          </a:bodyPr>
          <a:lstStyle/>
          <a:p>
            <a:pPr algn="ct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48%</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0" y="15240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Voters are increasingly polarized about the tax system’s dependence on gaming and sales taxes.</a:t>
            </a:r>
            <a:endParaRPr lang="en-US" sz="2800" b="1" dirty="0">
              <a:latin typeface="Times New Roman" pitchFamily="18" charset="0"/>
              <a:cs typeface="Times New Roman" pitchFamily="18" charset="0"/>
            </a:endParaRPr>
          </a:p>
        </p:txBody>
      </p:sp>
      <p:sp>
        <p:nvSpPr>
          <p:cNvPr id="13" name="TextBox 12"/>
          <p:cNvSpPr txBox="1"/>
          <p:nvPr/>
        </p:nvSpPr>
        <p:spPr>
          <a:xfrm>
            <a:off x="3962400" y="4244489"/>
            <a:ext cx="3352800" cy="307777"/>
          </a:xfrm>
          <a:prstGeom prst="rect">
            <a:avLst/>
          </a:prstGeom>
          <a:noFill/>
        </p:spPr>
        <p:txBody>
          <a:bodyPr wrap="square" rtlCol="0" anchor="ctr">
            <a:spAutoFit/>
          </a:bodyPr>
          <a:lstStyle/>
          <a:p>
            <a:pPr algn="ctr"/>
            <a:r>
              <a:rPr lang="en-US" sz="1400" b="1" dirty="0" smtClean="0">
                <a:latin typeface="Times New Roman" pitchFamily="18" charset="0"/>
                <a:cs typeface="Times New Roman" pitchFamily="18" charset="0"/>
              </a:rPr>
              <a:t>…while…</a:t>
            </a:r>
            <a:endParaRPr lang="en-US" sz="1400" b="1"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7200" y="1295400"/>
            <a:ext cx="8229600" cy="830997"/>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“As you may know, the State Legislature voted to override the Governor’s veto of tax increases. Will you be more likely or less likely to vote for a State Legislator who voted to override the Governor’s veto of tax increases, or will it make no difference to your vote?”</a:t>
            </a:r>
            <a:endParaRPr lang="en-US" sz="1600" b="1" i="1" dirty="0">
              <a:latin typeface="Times New Roman" pitchFamily="18" charset="0"/>
              <a:cs typeface="Times New Roman" pitchFamily="18" charset="0"/>
            </a:endParaRPr>
          </a:p>
        </p:txBody>
      </p:sp>
      <p:graphicFrame>
        <p:nvGraphicFramePr>
          <p:cNvPr id="9" name="Chart 8"/>
          <p:cNvGraphicFramePr/>
          <p:nvPr/>
        </p:nvGraphicFramePr>
        <p:xfrm>
          <a:off x="685800" y="2133600"/>
          <a:ext cx="7467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0" y="15240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It makes no difference to a plurality of Nevadans </a:t>
            </a:r>
            <a:r>
              <a:rPr lang="en-US" sz="2800" b="1" dirty="0" smtClean="0">
                <a:latin typeface="Times New Roman" pitchFamily="18" charset="0"/>
                <a:cs typeface="Times New Roman" pitchFamily="18" charset="0"/>
              </a:rPr>
              <a:t>whether </a:t>
            </a:r>
            <a:r>
              <a:rPr lang="en-US" sz="2800" b="1" dirty="0" smtClean="0">
                <a:latin typeface="Times New Roman" pitchFamily="18" charset="0"/>
                <a:cs typeface="Times New Roman" pitchFamily="18" charset="0"/>
              </a:rPr>
              <a:t>their state legislator voted to override the veto.</a:t>
            </a:r>
            <a:endParaRPr lang="en-US" sz="2800" b="1" dirty="0">
              <a:latin typeface="Times New Roman" pitchFamily="18" charset="0"/>
              <a:cs typeface="Times New Roman" pitchFamily="18" charset="0"/>
            </a:endParaRPr>
          </a:p>
        </p:txBody>
      </p:sp>
      <p:sp>
        <p:nvSpPr>
          <p:cNvPr id="5" name="TextBox 4"/>
          <p:cNvSpPr txBox="1"/>
          <p:nvPr/>
        </p:nvSpPr>
        <p:spPr>
          <a:xfrm>
            <a:off x="304800" y="2286000"/>
            <a:ext cx="2514600" cy="523220"/>
          </a:xfrm>
          <a:prstGeom prst="rect">
            <a:avLst/>
          </a:prstGeom>
          <a:noFill/>
          <a:ln>
            <a:solidFill>
              <a:schemeClr val="tx1"/>
            </a:solidFill>
          </a:ln>
        </p:spPr>
        <p:txBody>
          <a:bodyPr wrap="square" rtlCol="0">
            <a:spAutoFit/>
          </a:bodyPr>
          <a:lstStyle/>
          <a:p>
            <a:r>
              <a:rPr lang="en-US" sz="1400" b="1" dirty="0" smtClean="0">
                <a:solidFill>
                  <a:srgbClr val="0000FF"/>
                </a:solidFill>
                <a:latin typeface="Times New Roman" pitchFamily="18" charset="0"/>
                <a:cs typeface="Times New Roman" pitchFamily="18" charset="0"/>
              </a:rPr>
              <a:t>Total More Likely:	33%</a:t>
            </a:r>
          </a:p>
          <a:p>
            <a:r>
              <a:rPr lang="en-US" sz="1400" b="1" dirty="0" smtClean="0">
                <a:solidFill>
                  <a:srgbClr val="FF0000"/>
                </a:solidFill>
                <a:latin typeface="Times New Roman" pitchFamily="18" charset="0"/>
                <a:cs typeface="Times New Roman" pitchFamily="18" charset="0"/>
              </a:rPr>
              <a:t>Total Less Likely:	24%*</a:t>
            </a:r>
            <a:endParaRPr lang="en-US" sz="1400" b="1" dirty="0">
              <a:solidFill>
                <a:srgbClr val="FF0000"/>
              </a:solidFill>
              <a:latin typeface="Times New Roman" pitchFamily="18" charset="0"/>
              <a:cs typeface="Times New Roman" pitchFamily="18" charset="0"/>
            </a:endParaRPr>
          </a:p>
        </p:txBody>
      </p:sp>
      <p:sp>
        <p:nvSpPr>
          <p:cNvPr id="6" name="TextBox 5"/>
          <p:cNvSpPr txBox="1"/>
          <p:nvPr/>
        </p:nvSpPr>
        <p:spPr>
          <a:xfrm>
            <a:off x="0" y="6248400"/>
            <a:ext cx="2362200" cy="307777"/>
          </a:xfrm>
          <a:prstGeom prst="rect">
            <a:avLst/>
          </a:prstGeom>
          <a:noFill/>
        </p:spPr>
        <p:txBody>
          <a:bodyPr wrap="square" rtlCol="0">
            <a:spAutoFit/>
          </a:bodyPr>
          <a:lstStyle/>
          <a:p>
            <a:r>
              <a:rPr lang="en-US" sz="1400" b="1" i="1" dirty="0" smtClean="0">
                <a:latin typeface="Times New Roman" pitchFamily="18" charset="0"/>
                <a:cs typeface="Times New Roman" pitchFamily="18" charset="0"/>
              </a:rPr>
              <a:t>* Denotes Rounding</a:t>
            </a:r>
            <a:endParaRPr lang="en-US" sz="1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219200"/>
            <a:ext cx="9144000" cy="1323439"/>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“Thinking now about the salaries of some state and local employees...Currently, state worker salary reductions have taken the form of a requirement that state workers take an unpaid day off each month, which reduces their income by approximately four point six percent. However, this requirement does not apply to all state workers. Would you favor or oppose the state replacing the unpaid day approach with a flat salary cut of six to eight percent that applies to all state workers?”</a:t>
            </a:r>
            <a:endParaRPr lang="en-US" sz="1600" b="1" i="1" dirty="0">
              <a:latin typeface="Times New Roman" pitchFamily="18" charset="0"/>
              <a:cs typeface="Times New Roman" pitchFamily="18" charset="0"/>
            </a:endParaRPr>
          </a:p>
        </p:txBody>
      </p:sp>
      <p:sp>
        <p:nvSpPr>
          <p:cNvPr id="18" name="TextBox 17"/>
          <p:cNvSpPr txBox="1"/>
          <p:nvPr/>
        </p:nvSpPr>
        <p:spPr>
          <a:xfrm>
            <a:off x="0" y="15240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 majority of voters favor a flat salary cut for state workers. Only base Dems oppose this approach.</a:t>
            </a:r>
            <a:endParaRPr lang="en-US" sz="2800" b="1" dirty="0">
              <a:latin typeface="Times New Roman" pitchFamily="18" charset="0"/>
              <a:cs typeface="Times New Roman" pitchFamily="18" charset="0"/>
            </a:endParaRPr>
          </a:p>
        </p:txBody>
      </p:sp>
      <p:graphicFrame>
        <p:nvGraphicFramePr>
          <p:cNvPr id="6" name="Chart 5"/>
          <p:cNvGraphicFramePr/>
          <p:nvPr/>
        </p:nvGraphicFramePr>
        <p:xfrm>
          <a:off x="0" y="2895600"/>
          <a:ext cx="59436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52400" y="2895600"/>
            <a:ext cx="2514600" cy="523220"/>
          </a:xfrm>
          <a:prstGeom prst="rect">
            <a:avLst/>
          </a:prstGeom>
          <a:noFill/>
          <a:ln>
            <a:solidFill>
              <a:schemeClr val="tx1"/>
            </a:solidFill>
          </a:ln>
        </p:spPr>
        <p:txBody>
          <a:bodyPr wrap="square" rtlCol="0">
            <a:spAutoFit/>
          </a:bodyPr>
          <a:lstStyle/>
          <a:p>
            <a:r>
              <a:rPr lang="en-US" sz="1400" b="1" dirty="0" smtClean="0">
                <a:solidFill>
                  <a:srgbClr val="0000FF"/>
                </a:solidFill>
                <a:latin typeface="Times New Roman" pitchFamily="18" charset="0"/>
                <a:cs typeface="Times New Roman" pitchFamily="18" charset="0"/>
              </a:rPr>
              <a:t>Total Favor:	53%</a:t>
            </a:r>
          </a:p>
          <a:p>
            <a:r>
              <a:rPr lang="en-US" sz="1400" b="1" dirty="0" smtClean="0">
                <a:solidFill>
                  <a:srgbClr val="FF0000"/>
                </a:solidFill>
                <a:latin typeface="Times New Roman" pitchFamily="18" charset="0"/>
                <a:cs typeface="Times New Roman" pitchFamily="18" charset="0"/>
              </a:rPr>
              <a:t>Total Oppose:	39%</a:t>
            </a:r>
            <a:endParaRPr lang="en-US" sz="1400" b="1" dirty="0">
              <a:solidFill>
                <a:srgbClr val="FF0000"/>
              </a:solidFill>
              <a:latin typeface="Times New Roman" pitchFamily="18" charset="0"/>
              <a:cs typeface="Times New Roman" pitchFamily="18" charset="0"/>
            </a:endParaRPr>
          </a:p>
        </p:txBody>
      </p:sp>
      <p:cxnSp>
        <p:nvCxnSpPr>
          <p:cNvPr id="9" name="Straight Connector 8"/>
          <p:cNvCxnSpPr/>
          <p:nvPr/>
        </p:nvCxnSpPr>
        <p:spPr>
          <a:xfrm>
            <a:off x="3733800" y="2971800"/>
            <a:ext cx="0" cy="3429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400" y="2514600"/>
            <a:ext cx="25146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Overall</a:t>
            </a:r>
            <a:endParaRPr lang="en-US" b="1" i="1" dirty="0">
              <a:latin typeface="Times New Roman" pitchFamily="18" charset="0"/>
              <a:cs typeface="Times New Roman" pitchFamily="18" charset="0"/>
            </a:endParaRPr>
          </a:p>
        </p:txBody>
      </p:sp>
      <p:sp>
        <p:nvSpPr>
          <p:cNvPr id="11" name="TextBox 10"/>
          <p:cNvSpPr txBox="1"/>
          <p:nvPr/>
        </p:nvSpPr>
        <p:spPr>
          <a:xfrm>
            <a:off x="5334000" y="2514600"/>
            <a:ext cx="25146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By Party</a:t>
            </a:r>
            <a:endParaRPr lang="en-US" b="1" i="1" dirty="0">
              <a:latin typeface="Times New Roman" pitchFamily="18" charset="0"/>
              <a:cs typeface="Times New Roman" pitchFamily="18" charset="0"/>
            </a:endParaRPr>
          </a:p>
        </p:txBody>
      </p:sp>
      <p:graphicFrame>
        <p:nvGraphicFramePr>
          <p:cNvPr id="13" name="Chart 12"/>
          <p:cNvGraphicFramePr/>
          <p:nvPr/>
        </p:nvGraphicFramePr>
        <p:xfrm>
          <a:off x="3733800" y="2514600"/>
          <a:ext cx="54102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3810000" y="2819400"/>
            <a:ext cx="914400" cy="307777"/>
          </a:xfrm>
          <a:prstGeom prst="rect">
            <a:avLst/>
          </a:prstGeom>
          <a:noFill/>
        </p:spPr>
        <p:txBody>
          <a:bodyPr wrap="square" rtlCol="0">
            <a:spAutoFit/>
          </a:bodyPr>
          <a:lstStyle/>
          <a:p>
            <a:pPr algn="ctr"/>
            <a:r>
              <a:rPr lang="en-US" sz="1400" b="1" u="sng" dirty="0" smtClean="0">
                <a:solidFill>
                  <a:srgbClr val="0000FF"/>
                </a:solidFill>
                <a:latin typeface="Times New Roman" pitchFamily="18" charset="0"/>
                <a:cs typeface="Times New Roman" pitchFamily="18" charset="0"/>
              </a:rPr>
              <a:t>+31%</a:t>
            </a:r>
            <a:endParaRPr lang="en-US" sz="1400" b="1" u="sng" dirty="0">
              <a:solidFill>
                <a:srgbClr val="0000FF"/>
              </a:solidFill>
              <a:latin typeface="Times New Roman" pitchFamily="18" charset="0"/>
              <a:cs typeface="Times New Roman" pitchFamily="18" charset="0"/>
            </a:endParaRPr>
          </a:p>
        </p:txBody>
      </p:sp>
      <p:sp>
        <p:nvSpPr>
          <p:cNvPr id="17" name="TextBox 16"/>
          <p:cNvSpPr txBox="1"/>
          <p:nvPr/>
        </p:nvSpPr>
        <p:spPr>
          <a:xfrm>
            <a:off x="4953000" y="2819400"/>
            <a:ext cx="914400" cy="307777"/>
          </a:xfrm>
          <a:prstGeom prst="rect">
            <a:avLst/>
          </a:prstGeom>
          <a:noFill/>
        </p:spPr>
        <p:txBody>
          <a:bodyPr wrap="square" rtlCol="0">
            <a:spAutoFit/>
          </a:bodyPr>
          <a:lstStyle/>
          <a:p>
            <a:pPr algn="ctr"/>
            <a:r>
              <a:rPr lang="en-US" sz="1400" b="1" u="sng" dirty="0" smtClean="0">
                <a:solidFill>
                  <a:srgbClr val="0000FF"/>
                </a:solidFill>
                <a:latin typeface="Times New Roman" pitchFamily="18" charset="0"/>
                <a:cs typeface="Times New Roman" pitchFamily="18" charset="0"/>
              </a:rPr>
              <a:t>+39%</a:t>
            </a:r>
            <a:endParaRPr lang="en-US" sz="1400" b="1" u="sng" dirty="0">
              <a:solidFill>
                <a:srgbClr val="0000FF"/>
              </a:solidFill>
              <a:latin typeface="Times New Roman" pitchFamily="18" charset="0"/>
              <a:cs typeface="Times New Roman" pitchFamily="18" charset="0"/>
            </a:endParaRPr>
          </a:p>
        </p:txBody>
      </p:sp>
      <p:sp>
        <p:nvSpPr>
          <p:cNvPr id="19" name="TextBox 18"/>
          <p:cNvSpPr txBox="1"/>
          <p:nvPr/>
        </p:nvSpPr>
        <p:spPr>
          <a:xfrm>
            <a:off x="6019800" y="2819400"/>
            <a:ext cx="914400" cy="307777"/>
          </a:xfrm>
          <a:prstGeom prst="rect">
            <a:avLst/>
          </a:prstGeom>
          <a:noFill/>
        </p:spPr>
        <p:txBody>
          <a:bodyPr wrap="square" rtlCol="0">
            <a:spAutoFit/>
          </a:bodyPr>
          <a:lstStyle/>
          <a:p>
            <a:pPr algn="ctr"/>
            <a:r>
              <a:rPr lang="en-US" sz="1400" b="1" u="sng" dirty="0" smtClean="0">
                <a:solidFill>
                  <a:srgbClr val="0000FF"/>
                </a:solidFill>
                <a:latin typeface="Times New Roman" pitchFamily="18" charset="0"/>
                <a:cs typeface="Times New Roman" pitchFamily="18" charset="0"/>
              </a:rPr>
              <a:t>+17%</a:t>
            </a:r>
            <a:endParaRPr lang="en-US" sz="1400" b="1" u="sng" dirty="0">
              <a:solidFill>
                <a:srgbClr val="0000FF"/>
              </a:solidFill>
              <a:latin typeface="Times New Roman" pitchFamily="18" charset="0"/>
              <a:cs typeface="Times New Roman" pitchFamily="18" charset="0"/>
            </a:endParaRPr>
          </a:p>
        </p:txBody>
      </p:sp>
      <p:sp>
        <p:nvSpPr>
          <p:cNvPr id="20" name="TextBox 19"/>
          <p:cNvSpPr txBox="1"/>
          <p:nvPr/>
        </p:nvSpPr>
        <p:spPr>
          <a:xfrm>
            <a:off x="7086600" y="2819400"/>
            <a:ext cx="914400" cy="307777"/>
          </a:xfrm>
          <a:prstGeom prst="rect">
            <a:avLst/>
          </a:prstGeom>
          <a:noFill/>
        </p:spPr>
        <p:txBody>
          <a:bodyPr wrap="square" rtlCol="0">
            <a:spAutoFit/>
          </a:bodyPr>
          <a:lstStyle/>
          <a:p>
            <a:pPr algn="ctr"/>
            <a:r>
              <a:rPr lang="en-US" sz="1400" b="1" u="sng" dirty="0" smtClean="0">
                <a:solidFill>
                  <a:srgbClr val="0000FF"/>
                </a:solidFill>
                <a:latin typeface="Times New Roman" pitchFamily="18" charset="0"/>
                <a:cs typeface="Times New Roman" pitchFamily="18" charset="0"/>
              </a:rPr>
              <a:t>+9%</a:t>
            </a:r>
            <a:endParaRPr lang="en-US" sz="1400" b="1" u="sng" dirty="0">
              <a:solidFill>
                <a:srgbClr val="0000FF"/>
              </a:solidFill>
              <a:latin typeface="Times New Roman" pitchFamily="18" charset="0"/>
              <a:cs typeface="Times New Roman" pitchFamily="18" charset="0"/>
            </a:endParaRPr>
          </a:p>
        </p:txBody>
      </p:sp>
      <p:sp>
        <p:nvSpPr>
          <p:cNvPr id="21" name="TextBox 20"/>
          <p:cNvSpPr txBox="1"/>
          <p:nvPr/>
        </p:nvSpPr>
        <p:spPr>
          <a:xfrm>
            <a:off x="8077200" y="2819400"/>
            <a:ext cx="914400" cy="307777"/>
          </a:xfrm>
          <a:prstGeom prst="rect">
            <a:avLst/>
          </a:prstGeom>
          <a:noFill/>
        </p:spPr>
        <p:txBody>
          <a:bodyPr wrap="square" rtlCol="0">
            <a:spAutoFit/>
          </a:bodyPr>
          <a:lstStyle/>
          <a:p>
            <a:pPr algn="ctr"/>
            <a:r>
              <a:rPr lang="en-US" sz="1400" b="1" u="sng" dirty="0" smtClean="0">
                <a:solidFill>
                  <a:srgbClr val="FF0000"/>
                </a:solidFill>
                <a:latin typeface="Times New Roman" pitchFamily="18" charset="0"/>
                <a:cs typeface="Times New Roman" pitchFamily="18" charset="0"/>
              </a:rPr>
              <a:t>-9%</a:t>
            </a:r>
            <a:endParaRPr lang="en-US" sz="1400" b="1" u="sng"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295400"/>
            <a:ext cx="9144000" cy="1077218"/>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“As </a:t>
            </a:r>
            <a:r>
              <a:rPr lang="en-US" sz="1600" b="1" i="1" dirty="0" smtClean="0">
                <a:latin typeface="Times New Roman" pitchFamily="18" charset="0"/>
                <a:cs typeface="Times New Roman" pitchFamily="18" charset="0"/>
              </a:rPr>
              <a:t>you may know, local governments are also under budget pressures and have revenue</a:t>
            </a:r>
          </a:p>
          <a:p>
            <a:pPr algn="ctr"/>
            <a:r>
              <a:rPr lang="en-US" sz="1600" b="1" i="1" dirty="0" smtClean="0">
                <a:latin typeface="Times New Roman" pitchFamily="18" charset="0"/>
                <a:cs typeface="Times New Roman" pitchFamily="18" charset="0"/>
              </a:rPr>
              <a:t>shortfalls, but many local government workers have still received raises. Would you favor or</a:t>
            </a:r>
          </a:p>
          <a:p>
            <a:pPr algn="ctr"/>
            <a:r>
              <a:rPr lang="en-US" sz="1600" b="1" i="1" dirty="0" smtClean="0">
                <a:latin typeface="Times New Roman" pitchFamily="18" charset="0"/>
                <a:cs typeface="Times New Roman" pitchFamily="18" charset="0"/>
              </a:rPr>
              <a:t>oppose local government workers being subject to salary decreases in line with what state</a:t>
            </a:r>
          </a:p>
          <a:p>
            <a:pPr algn="ctr"/>
            <a:r>
              <a:rPr lang="en-US" sz="1600" b="1" i="1" dirty="0" smtClean="0">
                <a:latin typeface="Times New Roman" pitchFamily="18" charset="0"/>
                <a:cs typeface="Times New Roman" pitchFamily="18" charset="0"/>
              </a:rPr>
              <a:t>workers are given</a:t>
            </a:r>
            <a:r>
              <a:rPr lang="en-US" sz="1600" b="1" i="1" dirty="0" smtClean="0">
                <a:latin typeface="Times New Roman" pitchFamily="18" charset="0"/>
                <a:cs typeface="Times New Roman" pitchFamily="18" charset="0"/>
              </a:rPr>
              <a:t>?”</a:t>
            </a:r>
            <a:endParaRPr lang="en-US" sz="1600" b="1" i="1" dirty="0">
              <a:latin typeface="Times New Roman" pitchFamily="18" charset="0"/>
              <a:cs typeface="Times New Roman" pitchFamily="18" charset="0"/>
            </a:endParaRPr>
          </a:p>
        </p:txBody>
      </p:sp>
      <p:graphicFrame>
        <p:nvGraphicFramePr>
          <p:cNvPr id="9" name="Chart 8"/>
          <p:cNvGraphicFramePr/>
          <p:nvPr/>
        </p:nvGraphicFramePr>
        <p:xfrm>
          <a:off x="838200" y="2133600"/>
          <a:ext cx="7467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0" y="15240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Voters strongly support salary cuts for local government workers to address budget concerns.</a:t>
            </a:r>
            <a:endParaRPr lang="en-US" sz="2800" b="1" dirty="0">
              <a:latin typeface="Times New Roman" pitchFamily="18" charset="0"/>
              <a:cs typeface="Times New Roman" pitchFamily="18" charset="0"/>
            </a:endParaRPr>
          </a:p>
        </p:txBody>
      </p:sp>
      <p:sp>
        <p:nvSpPr>
          <p:cNvPr id="5" name="TextBox 4"/>
          <p:cNvSpPr txBox="1"/>
          <p:nvPr/>
        </p:nvSpPr>
        <p:spPr>
          <a:xfrm>
            <a:off x="304800" y="2286000"/>
            <a:ext cx="2514600" cy="523220"/>
          </a:xfrm>
          <a:prstGeom prst="rect">
            <a:avLst/>
          </a:prstGeom>
          <a:noFill/>
          <a:ln>
            <a:solidFill>
              <a:schemeClr val="tx1"/>
            </a:solidFill>
          </a:ln>
        </p:spPr>
        <p:txBody>
          <a:bodyPr wrap="square" rtlCol="0">
            <a:spAutoFit/>
          </a:bodyPr>
          <a:lstStyle/>
          <a:p>
            <a:r>
              <a:rPr lang="en-US" sz="1400" b="1" dirty="0" smtClean="0">
                <a:solidFill>
                  <a:srgbClr val="0000FF"/>
                </a:solidFill>
                <a:latin typeface="Times New Roman" pitchFamily="18" charset="0"/>
                <a:cs typeface="Times New Roman" pitchFamily="18" charset="0"/>
              </a:rPr>
              <a:t>Total </a:t>
            </a:r>
            <a:r>
              <a:rPr lang="en-US" sz="1400" b="1" dirty="0" smtClean="0">
                <a:solidFill>
                  <a:srgbClr val="0000FF"/>
                </a:solidFill>
                <a:latin typeface="Times New Roman" pitchFamily="18" charset="0"/>
                <a:cs typeface="Times New Roman" pitchFamily="18" charset="0"/>
              </a:rPr>
              <a:t>Favor:</a:t>
            </a:r>
            <a:r>
              <a:rPr lang="en-US" sz="1400" b="1" dirty="0" smtClean="0">
                <a:solidFill>
                  <a:srgbClr val="0000FF"/>
                </a:solidFill>
                <a:latin typeface="Times New Roman" pitchFamily="18" charset="0"/>
                <a:cs typeface="Times New Roman" pitchFamily="18" charset="0"/>
              </a:rPr>
              <a:t>	</a:t>
            </a:r>
            <a:r>
              <a:rPr lang="en-US" sz="1400" b="1" dirty="0" smtClean="0">
                <a:solidFill>
                  <a:srgbClr val="0000FF"/>
                </a:solidFill>
                <a:latin typeface="Times New Roman" pitchFamily="18" charset="0"/>
                <a:cs typeface="Times New Roman" pitchFamily="18" charset="0"/>
              </a:rPr>
              <a:t>73</a:t>
            </a:r>
            <a:r>
              <a:rPr lang="en-US" sz="1400" b="1" dirty="0" smtClean="0">
                <a:solidFill>
                  <a:srgbClr val="0000FF"/>
                </a:solidFill>
                <a:latin typeface="Times New Roman" pitchFamily="18" charset="0"/>
                <a:cs typeface="Times New Roman" pitchFamily="18" charset="0"/>
              </a:rPr>
              <a:t>%</a:t>
            </a:r>
            <a:endParaRPr lang="en-US" sz="1400" b="1" dirty="0" smtClean="0">
              <a:solidFill>
                <a:srgbClr val="0000FF"/>
              </a:solidFill>
              <a:latin typeface="Times New Roman" pitchFamily="18" charset="0"/>
              <a:cs typeface="Times New Roman" pitchFamily="18" charset="0"/>
            </a:endParaRPr>
          </a:p>
          <a:p>
            <a:r>
              <a:rPr lang="en-US" sz="1400" b="1" dirty="0" smtClean="0">
                <a:solidFill>
                  <a:srgbClr val="FF0000"/>
                </a:solidFill>
                <a:latin typeface="Times New Roman" pitchFamily="18" charset="0"/>
                <a:cs typeface="Times New Roman" pitchFamily="18" charset="0"/>
              </a:rPr>
              <a:t>Total </a:t>
            </a:r>
            <a:r>
              <a:rPr lang="en-US" sz="1400" b="1" dirty="0" smtClean="0">
                <a:solidFill>
                  <a:srgbClr val="FF0000"/>
                </a:solidFill>
                <a:latin typeface="Times New Roman" pitchFamily="18" charset="0"/>
                <a:cs typeface="Times New Roman" pitchFamily="18" charset="0"/>
              </a:rPr>
              <a:t>Oppose</a:t>
            </a:r>
            <a:r>
              <a:rPr lang="en-US" sz="1400" b="1" dirty="0" smtClean="0">
                <a:solidFill>
                  <a:srgbClr val="FF0000"/>
                </a:solidFill>
                <a:latin typeface="Times New Roman" pitchFamily="18" charset="0"/>
                <a:cs typeface="Times New Roman" pitchFamily="18" charset="0"/>
              </a:rPr>
              <a:t>:</a:t>
            </a:r>
            <a:r>
              <a:rPr lang="en-US" sz="1400" b="1" dirty="0" smtClean="0">
                <a:solidFill>
                  <a:srgbClr val="FF0000"/>
                </a:solidFill>
                <a:latin typeface="Times New Roman" pitchFamily="18" charset="0"/>
                <a:cs typeface="Times New Roman" pitchFamily="18" charset="0"/>
              </a:rPr>
              <a:t>	</a:t>
            </a:r>
            <a:r>
              <a:rPr lang="en-US" sz="1400" b="1" dirty="0" smtClean="0">
                <a:solidFill>
                  <a:srgbClr val="FF0000"/>
                </a:solidFill>
                <a:latin typeface="Times New Roman" pitchFamily="18" charset="0"/>
                <a:cs typeface="Times New Roman" pitchFamily="18" charset="0"/>
              </a:rPr>
              <a:t>20</a:t>
            </a:r>
            <a:r>
              <a:rPr lang="en-US" sz="1400" b="1" dirty="0" smtClean="0">
                <a:solidFill>
                  <a:srgbClr val="FF0000"/>
                </a:solidFill>
                <a:latin typeface="Times New Roman" pitchFamily="18" charset="0"/>
                <a:cs typeface="Times New Roman" pitchFamily="18" charset="0"/>
              </a:rPr>
              <a:t>%</a:t>
            </a:r>
            <a:endParaRPr lang="en-US" sz="1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95400"/>
            <a:ext cx="9144000" cy="830997"/>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“So </a:t>
            </a:r>
            <a:r>
              <a:rPr lang="en-US" sz="1600" b="1" i="1" dirty="0" smtClean="0">
                <a:latin typeface="Times New Roman" pitchFamily="18" charset="0"/>
                <a:cs typeface="Times New Roman" pitchFamily="18" charset="0"/>
              </a:rPr>
              <a:t>far, teacher salaries and benefits have seen little or no </a:t>
            </a:r>
            <a:r>
              <a:rPr lang="en-US" sz="1600" b="1" i="1" dirty="0" smtClean="0">
                <a:latin typeface="Times New Roman" pitchFamily="18" charset="0"/>
                <a:cs typeface="Times New Roman" pitchFamily="18" charset="0"/>
              </a:rPr>
              <a:t>reduction during </a:t>
            </a:r>
            <a:r>
              <a:rPr lang="en-US" sz="1600" b="1" i="1" dirty="0" smtClean="0">
                <a:latin typeface="Times New Roman" pitchFamily="18" charset="0"/>
                <a:cs typeface="Times New Roman" pitchFamily="18" charset="0"/>
              </a:rPr>
              <a:t>this recession. </a:t>
            </a:r>
            <a:r>
              <a:rPr lang="en-US" sz="1600" b="1" i="1" dirty="0" smtClean="0">
                <a:latin typeface="Times New Roman" pitchFamily="18" charset="0"/>
                <a:cs typeface="Times New Roman" pitchFamily="18" charset="0"/>
              </a:rPr>
              <a:t>Most teachers </a:t>
            </a:r>
            <a:r>
              <a:rPr lang="en-US" sz="1600" b="1" i="1" dirty="0" smtClean="0">
                <a:latin typeface="Times New Roman" pitchFamily="18" charset="0"/>
                <a:cs typeface="Times New Roman" pitchFamily="18" charset="0"/>
              </a:rPr>
              <a:t>have received cost of living adjustments and step increases during the past two </a:t>
            </a:r>
            <a:r>
              <a:rPr lang="en-US" sz="1600" b="1" i="1" dirty="0" smtClean="0">
                <a:latin typeface="Times New Roman" pitchFamily="18" charset="0"/>
                <a:cs typeface="Times New Roman" pitchFamily="18" charset="0"/>
              </a:rPr>
              <a:t>years. I’m </a:t>
            </a:r>
            <a:r>
              <a:rPr lang="en-US" sz="1600" b="1" i="1" dirty="0" smtClean="0">
                <a:latin typeface="Times New Roman" pitchFamily="18" charset="0"/>
                <a:cs typeface="Times New Roman" pitchFamily="18" charset="0"/>
              </a:rPr>
              <a:t>going to read you two statements, and please tell me which statement </a:t>
            </a:r>
            <a:r>
              <a:rPr lang="en-US" sz="1600" b="1" i="1" dirty="0" smtClean="0">
                <a:latin typeface="Times New Roman" pitchFamily="18" charset="0"/>
                <a:cs typeface="Times New Roman" pitchFamily="18" charset="0"/>
              </a:rPr>
              <a:t>comes closest </a:t>
            </a:r>
            <a:r>
              <a:rPr lang="en-US" sz="1600" b="1" i="1" dirty="0" smtClean="0">
                <a:latin typeface="Times New Roman" pitchFamily="18" charset="0"/>
                <a:cs typeface="Times New Roman" pitchFamily="18" charset="0"/>
              </a:rPr>
              <a:t>to </a:t>
            </a:r>
            <a:r>
              <a:rPr lang="en-US" sz="1600" b="1" i="1" dirty="0" smtClean="0">
                <a:latin typeface="Times New Roman" pitchFamily="18" charset="0"/>
                <a:cs typeface="Times New Roman" pitchFamily="18" charset="0"/>
              </a:rPr>
              <a:t>your opinion...”</a:t>
            </a:r>
            <a:endParaRPr lang="en-US" sz="1600" b="1" i="1" dirty="0">
              <a:latin typeface="Times New Roman" pitchFamily="18" charset="0"/>
              <a:cs typeface="Times New Roman" pitchFamily="18" charset="0"/>
            </a:endParaRPr>
          </a:p>
        </p:txBody>
      </p:sp>
      <p:sp>
        <p:nvSpPr>
          <p:cNvPr id="12" name="TextBox 11"/>
          <p:cNvSpPr txBox="1"/>
          <p:nvPr/>
        </p:nvSpPr>
        <p:spPr>
          <a:xfrm>
            <a:off x="0" y="15240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 plurality of voters support reducing or eliminating teacher development days.</a:t>
            </a:r>
            <a:endParaRPr lang="en-US" sz="2800" b="1" dirty="0">
              <a:latin typeface="Times New Roman" pitchFamily="18" charset="0"/>
              <a:cs typeface="Times New Roman" pitchFamily="18" charset="0"/>
            </a:endParaRPr>
          </a:p>
        </p:txBody>
      </p:sp>
      <p:graphicFrame>
        <p:nvGraphicFramePr>
          <p:cNvPr id="15" name="Chart 14"/>
          <p:cNvGraphicFramePr/>
          <p:nvPr/>
        </p:nvGraphicFramePr>
        <p:xfrm>
          <a:off x="-762000" y="2133600"/>
          <a:ext cx="102108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2895600" y="1600200"/>
            <a:ext cx="6019800" cy="34290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rPr>
              <a:t>State of</a:t>
            </a:r>
          </a:p>
          <a:p>
            <a:pPr algn="ctr"/>
            <a:r>
              <a:rPr lang="en-US" sz="3600" b="1" kern="10" dirty="0" smtClean="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rPr>
              <a:t>The </a:t>
            </a:r>
            <a:r>
              <a:rPr lang="en-US" sz="3600" b="1" kern="10" dirty="0" smtClean="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rPr>
              <a:t>State</a:t>
            </a:r>
          </a:p>
          <a:p>
            <a:pPr algn="ctr"/>
            <a:r>
              <a:rPr lang="en-US" sz="3600" b="1" kern="10" dirty="0" smtClean="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rPr>
              <a:t>Address</a:t>
            </a:r>
            <a:endParaRPr lang="en-US" sz="3600" b="1" kern="10" dirty="0" smtClean="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361182"/>
            <a:ext cx="4572000" cy="1077218"/>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“Now</a:t>
            </a:r>
            <a:r>
              <a:rPr lang="en-US" sz="1600" b="1" i="1" dirty="0" smtClean="0">
                <a:latin typeface="Times New Roman" pitchFamily="18" charset="0"/>
                <a:cs typeface="Times New Roman" pitchFamily="18" charset="0"/>
              </a:rPr>
              <a:t>, turning out attention to Governor Jim Gibbons’ recent State of the State Address</a:t>
            </a:r>
            <a:r>
              <a:rPr lang="en-US" sz="1600" b="1" i="1" dirty="0" smtClean="0">
                <a:latin typeface="Times New Roman" pitchFamily="18" charset="0"/>
                <a:cs typeface="Times New Roman" pitchFamily="18" charset="0"/>
              </a:rPr>
              <a:t>...Did </a:t>
            </a:r>
            <a:r>
              <a:rPr lang="en-US" sz="1600" b="1" i="1" dirty="0" smtClean="0">
                <a:latin typeface="Times New Roman" pitchFamily="18" charset="0"/>
                <a:cs typeface="Times New Roman" pitchFamily="18" charset="0"/>
              </a:rPr>
              <a:t>you watch Governor Jim Gibbon’s State of the State Address on Monday of last week</a:t>
            </a:r>
            <a:r>
              <a:rPr lang="en-US" sz="1600" b="1" i="1" dirty="0" smtClean="0">
                <a:latin typeface="Times New Roman" pitchFamily="18" charset="0"/>
                <a:cs typeface="Times New Roman" pitchFamily="18" charset="0"/>
              </a:rPr>
              <a:t>?”</a:t>
            </a:r>
            <a:endParaRPr lang="en-US" sz="1600" b="1" i="1" dirty="0">
              <a:latin typeface="Times New Roman" pitchFamily="18" charset="0"/>
              <a:cs typeface="Times New Roman" pitchFamily="18" charset="0"/>
            </a:endParaRPr>
          </a:p>
        </p:txBody>
      </p:sp>
      <p:graphicFrame>
        <p:nvGraphicFramePr>
          <p:cNvPr id="9" name="Chart 8"/>
          <p:cNvGraphicFramePr/>
          <p:nvPr/>
        </p:nvGraphicFramePr>
        <p:xfrm>
          <a:off x="0" y="2057400"/>
          <a:ext cx="5181600" cy="44958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4572000" y="2590800"/>
            <a:ext cx="0" cy="373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152400"/>
            <a:ext cx="91440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Most voters did not watch the State of the State Address.</a:t>
            </a:r>
            <a:endParaRPr lang="en-US" sz="2800" b="1" dirty="0">
              <a:latin typeface="Times New Roman" pitchFamily="18" charset="0"/>
              <a:cs typeface="Times New Roman" pitchFamily="18" charset="0"/>
            </a:endParaRPr>
          </a:p>
        </p:txBody>
      </p:sp>
      <p:sp>
        <p:nvSpPr>
          <p:cNvPr id="16" name="TextBox 15"/>
          <p:cNvSpPr txBox="1"/>
          <p:nvPr/>
        </p:nvSpPr>
        <p:spPr>
          <a:xfrm>
            <a:off x="4648200" y="1219200"/>
            <a:ext cx="4495800" cy="1569660"/>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And, </a:t>
            </a:r>
            <a:r>
              <a:rPr lang="en-US" sz="1600" b="1" i="1" dirty="0" smtClean="0">
                <a:latin typeface="Times New Roman" pitchFamily="18" charset="0"/>
                <a:cs typeface="Times New Roman" pitchFamily="18" charset="0"/>
              </a:rPr>
              <a:t>during the State of the State </a:t>
            </a:r>
            <a:r>
              <a:rPr lang="en-US" sz="1600" b="1" i="1" dirty="0" smtClean="0">
                <a:latin typeface="Times New Roman" pitchFamily="18" charset="0"/>
                <a:cs typeface="Times New Roman" pitchFamily="18" charset="0"/>
              </a:rPr>
              <a:t>speech, Governor </a:t>
            </a:r>
            <a:r>
              <a:rPr lang="en-US" sz="1600" b="1" i="1" dirty="0" smtClean="0">
                <a:latin typeface="Times New Roman" pitchFamily="18" charset="0"/>
                <a:cs typeface="Times New Roman" pitchFamily="18" charset="0"/>
              </a:rPr>
              <a:t>Gibbons made the case that the </a:t>
            </a:r>
            <a:r>
              <a:rPr lang="en-US" sz="1600" b="1" i="1" dirty="0" smtClean="0">
                <a:latin typeface="Times New Roman" pitchFamily="18" charset="0"/>
                <a:cs typeface="Times New Roman" pitchFamily="18" charset="0"/>
              </a:rPr>
              <a:t>state must cut </a:t>
            </a:r>
            <a:r>
              <a:rPr lang="en-US" sz="1600" b="1" i="1" dirty="0" smtClean="0">
                <a:latin typeface="Times New Roman" pitchFamily="18" charset="0"/>
                <a:cs typeface="Times New Roman" pitchFamily="18" charset="0"/>
              </a:rPr>
              <a:t>spending and not increase taxes to meet the budget deficit. Do you believe he made his </a:t>
            </a:r>
            <a:r>
              <a:rPr lang="en-US" sz="1600" b="1" i="1" dirty="0" smtClean="0">
                <a:latin typeface="Times New Roman" pitchFamily="18" charset="0"/>
                <a:cs typeface="Times New Roman" pitchFamily="18" charset="0"/>
              </a:rPr>
              <a:t>case well </a:t>
            </a:r>
            <a:r>
              <a:rPr lang="en-US" sz="1600" b="1" i="1" dirty="0" smtClean="0">
                <a:latin typeface="Times New Roman" pitchFamily="18" charset="0"/>
                <a:cs typeface="Times New Roman" pitchFamily="18" charset="0"/>
              </a:rPr>
              <a:t>or not or do you think he did not make </a:t>
            </a:r>
            <a:r>
              <a:rPr lang="en-US" sz="1600" b="1" i="1" dirty="0" smtClean="0">
                <a:latin typeface="Times New Roman" pitchFamily="18" charset="0"/>
                <a:cs typeface="Times New Roman" pitchFamily="18" charset="0"/>
              </a:rPr>
              <a:t>his case </a:t>
            </a:r>
            <a:r>
              <a:rPr lang="en-US" sz="1600" b="1" i="1" dirty="0" smtClean="0">
                <a:latin typeface="Times New Roman" pitchFamily="18" charset="0"/>
                <a:cs typeface="Times New Roman" pitchFamily="18" charset="0"/>
              </a:rPr>
              <a:t>well?</a:t>
            </a:r>
            <a:endParaRPr lang="en-US" sz="1600" b="1" i="1" dirty="0">
              <a:latin typeface="Times New Roman" pitchFamily="18" charset="0"/>
              <a:cs typeface="Times New Roman" pitchFamily="18" charset="0"/>
            </a:endParaRPr>
          </a:p>
        </p:txBody>
      </p:sp>
      <p:graphicFrame>
        <p:nvGraphicFramePr>
          <p:cNvPr id="11" name="Chart 10"/>
          <p:cNvGraphicFramePr/>
          <p:nvPr/>
        </p:nvGraphicFramePr>
        <p:xfrm>
          <a:off x="4800600" y="2819400"/>
          <a:ext cx="41910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4648200" y="6324600"/>
            <a:ext cx="3657600" cy="276999"/>
          </a:xfrm>
          <a:prstGeom prst="rect">
            <a:avLst/>
          </a:prstGeom>
          <a:noFill/>
        </p:spPr>
        <p:txBody>
          <a:bodyPr wrap="square" rtlCol="0" anchor="b">
            <a:spAutoFit/>
          </a:bodyPr>
          <a:lstStyle/>
          <a:p>
            <a:r>
              <a:rPr lang="en-US" sz="1200" b="1" i="1" dirty="0" smtClean="0">
                <a:latin typeface="Times New Roman" pitchFamily="18" charset="0"/>
                <a:cs typeface="Times New Roman" pitchFamily="18" charset="0"/>
              </a:rPr>
              <a:t>* Among Total Base N=500</a:t>
            </a:r>
            <a:endParaRPr lang="en-US" sz="12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143000"/>
            <a:ext cx="4572000" cy="1077218"/>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“Do </a:t>
            </a:r>
            <a:r>
              <a:rPr lang="en-US" sz="1600" b="1" i="1" dirty="0" smtClean="0">
                <a:latin typeface="Times New Roman" pitchFamily="18" charset="0"/>
                <a:cs typeface="Times New Roman" pitchFamily="18" charset="0"/>
              </a:rPr>
              <a:t>you think the Nevada Governor understands the problems facing people like yourself, or </a:t>
            </a:r>
            <a:r>
              <a:rPr lang="en-US" sz="1600" b="1" i="1" dirty="0" smtClean="0">
                <a:latin typeface="Times New Roman" pitchFamily="18" charset="0"/>
                <a:cs typeface="Times New Roman" pitchFamily="18" charset="0"/>
              </a:rPr>
              <a:t>do you </a:t>
            </a:r>
            <a:r>
              <a:rPr lang="en-US" sz="1600" b="1" i="1" dirty="0" smtClean="0">
                <a:latin typeface="Times New Roman" pitchFamily="18" charset="0"/>
                <a:cs typeface="Times New Roman" pitchFamily="18" charset="0"/>
              </a:rPr>
              <a:t>think he does not understand the problems facing people like your self</a:t>
            </a:r>
            <a:r>
              <a:rPr lang="en-US" sz="1600" b="1" i="1" dirty="0" smtClean="0">
                <a:latin typeface="Times New Roman" pitchFamily="18" charset="0"/>
                <a:cs typeface="Times New Roman" pitchFamily="18" charset="0"/>
              </a:rPr>
              <a:t>?”</a:t>
            </a:r>
            <a:endParaRPr lang="en-US" sz="1600" b="1" i="1" dirty="0">
              <a:latin typeface="Times New Roman" pitchFamily="18" charset="0"/>
              <a:cs typeface="Times New Roman" pitchFamily="18" charset="0"/>
            </a:endParaRPr>
          </a:p>
        </p:txBody>
      </p:sp>
      <p:graphicFrame>
        <p:nvGraphicFramePr>
          <p:cNvPr id="9" name="Chart 8"/>
          <p:cNvGraphicFramePr/>
          <p:nvPr/>
        </p:nvGraphicFramePr>
        <p:xfrm>
          <a:off x="-228600" y="2057400"/>
          <a:ext cx="5410200" cy="44958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4648200" y="2590800"/>
            <a:ext cx="0" cy="373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15240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 majority of voters do not believe the Governor or state legislators understand the problems they are facing.</a:t>
            </a:r>
            <a:endParaRPr lang="en-US" sz="2800" b="1" dirty="0">
              <a:latin typeface="Times New Roman" pitchFamily="18" charset="0"/>
              <a:cs typeface="Times New Roman" pitchFamily="18" charset="0"/>
            </a:endParaRPr>
          </a:p>
        </p:txBody>
      </p:sp>
      <p:sp>
        <p:nvSpPr>
          <p:cNvPr id="16" name="TextBox 15"/>
          <p:cNvSpPr txBox="1"/>
          <p:nvPr/>
        </p:nvSpPr>
        <p:spPr>
          <a:xfrm>
            <a:off x="4648200" y="1143000"/>
            <a:ext cx="4495800" cy="1077218"/>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“Do </a:t>
            </a:r>
            <a:r>
              <a:rPr lang="en-US" sz="1600" b="1" i="1" dirty="0" smtClean="0">
                <a:latin typeface="Times New Roman" pitchFamily="18" charset="0"/>
                <a:cs typeface="Times New Roman" pitchFamily="18" charset="0"/>
              </a:rPr>
              <a:t>you think your state legislators understand the problems facing people like yourself, or do </a:t>
            </a:r>
            <a:r>
              <a:rPr lang="en-US" sz="1600" b="1" i="1" dirty="0" smtClean="0">
                <a:latin typeface="Times New Roman" pitchFamily="18" charset="0"/>
                <a:cs typeface="Times New Roman" pitchFamily="18" charset="0"/>
              </a:rPr>
              <a:t>you think </a:t>
            </a:r>
            <a:r>
              <a:rPr lang="en-US" sz="1600" b="1" i="1" dirty="0" smtClean="0">
                <a:latin typeface="Times New Roman" pitchFamily="18" charset="0"/>
                <a:cs typeface="Times New Roman" pitchFamily="18" charset="0"/>
              </a:rPr>
              <a:t>they do not understand the problems </a:t>
            </a:r>
            <a:r>
              <a:rPr lang="en-US" sz="1600" b="1" i="1" dirty="0" smtClean="0">
                <a:latin typeface="Times New Roman" pitchFamily="18" charset="0"/>
                <a:cs typeface="Times New Roman" pitchFamily="18" charset="0"/>
              </a:rPr>
              <a:t>facing people </a:t>
            </a:r>
            <a:r>
              <a:rPr lang="en-US" sz="1600" b="1" i="1" dirty="0" smtClean="0">
                <a:latin typeface="Times New Roman" pitchFamily="18" charset="0"/>
                <a:cs typeface="Times New Roman" pitchFamily="18" charset="0"/>
              </a:rPr>
              <a:t>like your self</a:t>
            </a:r>
            <a:r>
              <a:rPr lang="en-US" sz="1600" b="1" i="1" dirty="0" smtClean="0">
                <a:latin typeface="Times New Roman" pitchFamily="18" charset="0"/>
                <a:cs typeface="Times New Roman" pitchFamily="18" charset="0"/>
              </a:rPr>
              <a:t>?”</a:t>
            </a:r>
            <a:endParaRPr lang="en-US" sz="1600" b="1" i="1" dirty="0">
              <a:latin typeface="Times New Roman" pitchFamily="18" charset="0"/>
              <a:cs typeface="Times New Roman" pitchFamily="18" charset="0"/>
            </a:endParaRPr>
          </a:p>
        </p:txBody>
      </p:sp>
      <p:graphicFrame>
        <p:nvGraphicFramePr>
          <p:cNvPr id="8" name="Chart 7"/>
          <p:cNvGraphicFramePr/>
          <p:nvPr/>
        </p:nvGraphicFramePr>
        <p:xfrm>
          <a:off x="3733800" y="2057400"/>
          <a:ext cx="5410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33400" y="2209800"/>
            <a:ext cx="33528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N=256</a:t>
            </a:r>
            <a:endParaRPr lang="en-US" b="1" i="1" dirty="0">
              <a:latin typeface="Times New Roman" pitchFamily="18" charset="0"/>
              <a:cs typeface="Times New Roman" pitchFamily="18" charset="0"/>
            </a:endParaRPr>
          </a:p>
        </p:txBody>
      </p:sp>
      <p:sp>
        <p:nvSpPr>
          <p:cNvPr id="14" name="TextBox 13"/>
          <p:cNvSpPr txBox="1"/>
          <p:nvPr/>
        </p:nvSpPr>
        <p:spPr>
          <a:xfrm>
            <a:off x="5486400" y="2221468"/>
            <a:ext cx="33528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N=244</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2438400"/>
          <a:ext cx="51054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4038600" y="2438400"/>
          <a:ext cx="5105400" cy="406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4572000" y="2362200"/>
            <a:ext cx="0" cy="381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0" y="1295400"/>
            <a:ext cx="7239000" cy="584775"/>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“And, would you say that things in Nevada are going in the right direction, or have they pretty seriously gotten off on the wrong track?”</a:t>
            </a:r>
            <a:endParaRPr lang="en-US" sz="1600" b="1" i="1" dirty="0">
              <a:latin typeface="Times New Roman" pitchFamily="18" charset="0"/>
              <a:cs typeface="Times New Roman" pitchFamily="18" charset="0"/>
            </a:endParaRPr>
          </a:p>
        </p:txBody>
      </p:sp>
      <p:sp>
        <p:nvSpPr>
          <p:cNvPr id="7" name="TextBox 6"/>
          <p:cNvSpPr txBox="1"/>
          <p:nvPr/>
        </p:nvSpPr>
        <p:spPr>
          <a:xfrm>
            <a:off x="0" y="15240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Nevada voters are </a:t>
            </a:r>
            <a:r>
              <a:rPr lang="en-US" sz="2800" b="1" dirty="0" smtClean="0">
                <a:latin typeface="Times New Roman" pitchFamily="18" charset="0"/>
                <a:cs typeface="Times New Roman" pitchFamily="18" charset="0"/>
              </a:rPr>
              <a:t>even more </a:t>
            </a:r>
            <a:r>
              <a:rPr lang="en-US" sz="2800" b="1" dirty="0" smtClean="0">
                <a:latin typeface="Times New Roman" pitchFamily="18" charset="0"/>
                <a:cs typeface="Times New Roman" pitchFamily="18" charset="0"/>
              </a:rPr>
              <a:t>pessimistic about the direction of the state than they were in May. </a:t>
            </a:r>
            <a:endParaRPr lang="en-US" sz="2800" b="1" dirty="0">
              <a:latin typeface="Times New Roman" pitchFamily="18" charset="0"/>
              <a:cs typeface="Times New Roman" pitchFamily="18" charset="0"/>
            </a:endParaRPr>
          </a:p>
        </p:txBody>
      </p:sp>
      <p:sp>
        <p:nvSpPr>
          <p:cNvPr id="8" name="TextBox 7"/>
          <p:cNvSpPr txBox="1"/>
          <p:nvPr/>
        </p:nvSpPr>
        <p:spPr>
          <a:xfrm>
            <a:off x="1447800" y="1981200"/>
            <a:ext cx="15240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May 2009</a:t>
            </a:r>
            <a:endParaRPr lang="en-US" b="1" i="1" dirty="0">
              <a:latin typeface="Times New Roman" pitchFamily="18" charset="0"/>
              <a:cs typeface="Times New Roman" pitchFamily="18" charset="0"/>
            </a:endParaRPr>
          </a:p>
        </p:txBody>
      </p:sp>
      <p:sp>
        <p:nvSpPr>
          <p:cNvPr id="9" name="TextBox 8"/>
          <p:cNvSpPr txBox="1"/>
          <p:nvPr/>
        </p:nvSpPr>
        <p:spPr>
          <a:xfrm>
            <a:off x="6019800" y="1981200"/>
            <a:ext cx="16764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February 2010</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3276600" y="2133600"/>
            <a:ext cx="5257800" cy="24384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rPr>
              <a:t>Key</a:t>
            </a:r>
          </a:p>
          <a:p>
            <a:pPr algn="ctr"/>
            <a:r>
              <a:rPr lang="en-US" sz="3600" b="1" kern="10" dirty="0" smtClean="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rPr>
              <a:t>Findings</a:t>
            </a:r>
            <a:endParaRPr lang="en-US" sz="3600" b="1" kern="10" dirty="0" smtClean="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85800" y="152400"/>
            <a:ext cx="74676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Times New Roman" pitchFamily="18" charset="0"/>
                <a:ea typeface="Calibri" charset="0"/>
                <a:cs typeface="Times New Roman" pitchFamily="18" charset="0"/>
              </a:rPr>
              <a:t>KEY FINDINGS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000000"/>
              </a:solidFill>
              <a:effectLst/>
              <a:latin typeface="Times New Roman" pitchFamily="18" charset="0"/>
              <a:ea typeface="Calibri"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a typeface="Calibri" charset="0"/>
              <a:cs typeface="Times New Roman" pitchFamily="18" charset="0"/>
            </a:endParaRPr>
          </a:p>
          <a:p>
            <a:pPr eaLnBrk="0" hangingPunct="0">
              <a:buFont typeface="WP MathA" pitchFamily="2" charset="2"/>
              <a:buChar char="C"/>
            </a:pPr>
            <a:r>
              <a:rPr kumimoji="0" lang="en-US" sz="1400" b="1" i="0" u="none" strike="noStrike" cap="none" normalizeH="0" baseline="0" dirty="0" smtClean="0">
                <a:ln>
                  <a:noFill/>
                </a:ln>
                <a:solidFill>
                  <a:srgbClr val="000000"/>
                </a:solidFill>
                <a:effectLst/>
                <a:latin typeface="Times New Roman" pitchFamily="18" charset="0"/>
                <a:ea typeface="Calibri" charset="0"/>
                <a:cs typeface="Times New Roman" pitchFamily="18" charset="0"/>
              </a:rPr>
              <a:t> 	Nevada voters are angry with the direction of the state and disappointed with their  	elected leaders. </a:t>
            </a:r>
          </a:p>
          <a:p>
            <a:pPr marL="0" marR="0" lvl="0" indent="0" algn="l" defTabSz="914400" rtl="0" eaLnBrk="0" fontAlgn="base" latinLnBrk="0" hangingPunct="0">
              <a:lnSpc>
                <a:spcPct val="100000"/>
              </a:lnSpc>
              <a:spcBef>
                <a:spcPct val="0"/>
              </a:spcBef>
              <a:spcAft>
                <a:spcPct val="0"/>
              </a:spcAft>
              <a:buClrTx/>
              <a:buSzTx/>
              <a:tabLst/>
            </a:pPr>
            <a:endParaRPr kumimoji="0" lang="en-US" sz="1400" b="1" i="0" u="none" strike="noStrike" cap="none" normalizeH="0" baseline="0" dirty="0" smtClean="0">
              <a:ln>
                <a:noFill/>
              </a:ln>
              <a:solidFill>
                <a:schemeClr val="tx1"/>
              </a:solidFill>
              <a:effectLst/>
              <a:latin typeface="Times New Roman" pitchFamily="18" charset="0"/>
              <a:ea typeface="Calibri" charset="0"/>
              <a:cs typeface="Times New Roman" pitchFamily="18" charset="0"/>
              <a:sym typeface="WP MathA" pitchFamily="2" charset="2"/>
            </a:endParaRPr>
          </a:p>
          <a:p>
            <a:pPr eaLnBrk="0" hangingPunct="0">
              <a:buFont typeface="WP MathA" pitchFamily="2" charset="2"/>
              <a:buChar char="C"/>
            </a:pPr>
            <a:r>
              <a:rPr kumimoji="0" lang="en-US" sz="1400" b="1" i="0" u="none" strike="noStrike" cap="none" normalizeH="0" baseline="0" dirty="0" smtClean="0">
                <a:ln>
                  <a:noFill/>
                </a:ln>
                <a:solidFill>
                  <a:srgbClr val="000000"/>
                </a:solidFill>
                <a:effectLst/>
                <a:latin typeface="Times New Roman" pitchFamily="18" charset="0"/>
                <a:ea typeface="Calibri" charset="0"/>
                <a:cs typeface="Times New Roman" pitchFamily="18" charset="0"/>
              </a:rPr>
              <a:t> 	The state’s leading political figures – Harry Reid, Jim Gibbons, and Rory Reid, are 	held in contempt by the electorate.</a:t>
            </a:r>
          </a:p>
          <a:p>
            <a:pPr marL="0" marR="0" lvl="0" indent="0" algn="l" defTabSz="914400" rtl="0" eaLnBrk="0" fontAlgn="base" latinLnBrk="0" hangingPunct="0">
              <a:lnSpc>
                <a:spcPct val="100000"/>
              </a:lnSpc>
              <a:spcBef>
                <a:spcPct val="0"/>
              </a:spcBef>
              <a:spcAft>
                <a:spcPct val="0"/>
              </a:spcAft>
              <a:buClrTx/>
              <a:buSzTx/>
              <a:buFont typeface="WP MathA" pitchFamily="2" charset="2"/>
              <a:buChar char="C"/>
              <a:tabLst/>
            </a:pPr>
            <a:endParaRPr kumimoji="0" lang="en-US" sz="1400" b="1" i="0" u="none" strike="noStrike" cap="none" normalizeH="0" baseline="0" dirty="0" smtClean="0">
              <a:ln>
                <a:noFill/>
              </a:ln>
              <a:solidFill>
                <a:schemeClr val="tx1"/>
              </a:solidFill>
              <a:effectLst/>
              <a:latin typeface="Times New Roman" pitchFamily="18" charset="0"/>
              <a:ea typeface="Calibri" charset="0"/>
              <a:cs typeface="Times New Roman" pitchFamily="18" charset="0"/>
              <a:sym typeface="WP MathA" pitchFamily="2" charset="2"/>
            </a:endParaRPr>
          </a:p>
          <a:p>
            <a:pPr eaLnBrk="0" hangingPunct="0">
              <a:buFont typeface="WP MathA" pitchFamily="2" charset="2"/>
              <a:buChar char="C"/>
            </a:pPr>
            <a:r>
              <a:rPr kumimoji="0" lang="en-US" sz="1400" b="1" i="0" u="none" strike="noStrike" cap="none" normalizeH="0" baseline="0" dirty="0" smtClean="0">
                <a:ln>
                  <a:noFill/>
                </a:ln>
                <a:solidFill>
                  <a:srgbClr val="000000"/>
                </a:solidFill>
                <a:effectLst/>
                <a:latin typeface="Times New Roman" pitchFamily="18" charset="0"/>
                <a:ea typeface="Calibri" charset="0"/>
                <a:cs typeface="Times New Roman" pitchFamily="18" charset="0"/>
              </a:rPr>
              <a:t> 	The Tea Party candidate may play the spoiler in the U.S. Senate race, or, like the 	Independent candidate in the New Jersey Governor’s race last November, may end 	up polling better than he performs at the ballot box.</a:t>
            </a:r>
          </a:p>
          <a:p>
            <a:pPr marL="0" marR="0" lvl="0" indent="0" algn="l" defTabSz="914400" rtl="0" eaLnBrk="0" fontAlgn="base" latinLnBrk="0" hangingPunct="0">
              <a:lnSpc>
                <a:spcPct val="100000"/>
              </a:lnSpc>
              <a:spcBef>
                <a:spcPct val="0"/>
              </a:spcBef>
              <a:spcAft>
                <a:spcPct val="0"/>
              </a:spcAft>
              <a:buClrTx/>
              <a:buSzTx/>
              <a:buFont typeface="WP MathA" pitchFamily="2" charset="2"/>
              <a:buChar char="C"/>
              <a:tabLst/>
            </a:pPr>
            <a:endParaRPr kumimoji="0" lang="en-US" sz="1400" b="1" i="0" u="none" strike="noStrike" cap="none" normalizeH="0" baseline="0" dirty="0" smtClean="0">
              <a:ln>
                <a:noFill/>
              </a:ln>
              <a:solidFill>
                <a:schemeClr val="tx1"/>
              </a:solidFill>
              <a:effectLst/>
              <a:latin typeface="Times New Roman" pitchFamily="18" charset="0"/>
              <a:ea typeface="Calibri" charset="0"/>
              <a:cs typeface="Times New Roman" pitchFamily="18" charset="0"/>
              <a:sym typeface="WP MathA" pitchFamily="2" charset="2"/>
            </a:endParaRPr>
          </a:p>
          <a:p>
            <a:pPr marL="0" marR="0" lvl="0" indent="0" algn="l" defTabSz="914400" rtl="0" eaLnBrk="0" fontAlgn="base" latinLnBrk="0" hangingPunct="0">
              <a:lnSpc>
                <a:spcPct val="100000"/>
              </a:lnSpc>
              <a:spcBef>
                <a:spcPct val="0"/>
              </a:spcBef>
              <a:spcAft>
                <a:spcPct val="0"/>
              </a:spcAft>
              <a:buClrTx/>
              <a:buSzTx/>
              <a:buFont typeface="WP MathA" pitchFamily="2" charset="2"/>
              <a:buChar char="C"/>
              <a:tabLst/>
            </a:pPr>
            <a:r>
              <a:rPr kumimoji="0" lang="en-US" sz="1400" b="1" i="0" u="none" strike="noStrike" cap="none" normalizeH="0" baseline="0" dirty="0" smtClean="0">
                <a:ln>
                  <a:noFill/>
                </a:ln>
                <a:solidFill>
                  <a:srgbClr val="000000"/>
                </a:solidFill>
                <a:effectLst/>
                <a:latin typeface="Times New Roman" pitchFamily="18" charset="0"/>
                <a:ea typeface="Calibri" charset="0"/>
                <a:cs typeface="Times New Roman" pitchFamily="18" charset="0"/>
              </a:rPr>
              <a:t> 	Voters clearly perceive the economy and jobs to be the overwhelmingly dominant 	issue facing the state.</a:t>
            </a:r>
          </a:p>
          <a:p>
            <a:pPr marL="0" marR="0" lvl="0" indent="0" algn="l" defTabSz="914400" rtl="0" eaLnBrk="0" fontAlgn="base" latinLnBrk="0" hangingPunct="0">
              <a:lnSpc>
                <a:spcPct val="100000"/>
              </a:lnSpc>
              <a:spcBef>
                <a:spcPct val="0"/>
              </a:spcBef>
              <a:spcAft>
                <a:spcPct val="0"/>
              </a:spcAft>
              <a:buClrTx/>
              <a:buSzTx/>
              <a:buFont typeface="WP MathA" pitchFamily="2" charset="2"/>
              <a:buChar char="C"/>
              <a:tabLst/>
            </a:pPr>
            <a:endParaRPr kumimoji="0" lang="en-US" sz="1400" b="1" i="0" u="none" strike="noStrike" cap="none" normalizeH="0" baseline="0" dirty="0" smtClean="0">
              <a:ln>
                <a:noFill/>
              </a:ln>
              <a:solidFill>
                <a:schemeClr val="tx1"/>
              </a:solidFill>
              <a:effectLst/>
              <a:latin typeface="Times New Roman" pitchFamily="18" charset="0"/>
              <a:ea typeface="Calibri" charset="0"/>
              <a:cs typeface="Times New Roman" pitchFamily="18" charset="0"/>
              <a:sym typeface="WP MathA" pitchFamily="2" charset="2"/>
            </a:endParaRPr>
          </a:p>
          <a:p>
            <a:pPr marL="0" marR="0" lvl="0" indent="0" algn="l" defTabSz="914400" rtl="0" eaLnBrk="0" fontAlgn="base" latinLnBrk="0" hangingPunct="0">
              <a:lnSpc>
                <a:spcPct val="100000"/>
              </a:lnSpc>
              <a:spcBef>
                <a:spcPct val="0"/>
              </a:spcBef>
              <a:spcAft>
                <a:spcPct val="0"/>
              </a:spcAft>
              <a:buClrTx/>
              <a:buSzTx/>
              <a:buFont typeface="WP MathA" pitchFamily="2" charset="2"/>
              <a:buChar char="C"/>
              <a:tabLst/>
            </a:pPr>
            <a:r>
              <a:rPr kumimoji="0" lang="en-US" sz="1400" b="1" i="0" u="none" strike="noStrike" cap="none" normalizeH="0" baseline="0" dirty="0" smtClean="0">
                <a:ln>
                  <a:noFill/>
                </a:ln>
                <a:solidFill>
                  <a:srgbClr val="000000"/>
                </a:solidFill>
                <a:effectLst/>
                <a:latin typeface="Times New Roman" pitchFamily="18" charset="0"/>
                <a:ea typeface="Calibri" charset="0"/>
                <a:cs typeface="Times New Roman" pitchFamily="18" charset="0"/>
              </a:rPr>
              <a:t> 	Nevadans have become even more pessimistic about the jobs and economic picture 	since May 2009, and they do not hold out much hope for the future.</a:t>
            </a:r>
          </a:p>
          <a:p>
            <a:pPr marL="0" marR="0" lvl="0" indent="0" algn="l" defTabSz="914400" rtl="0" eaLnBrk="0" fontAlgn="base" latinLnBrk="0" hangingPunct="0">
              <a:lnSpc>
                <a:spcPct val="100000"/>
              </a:lnSpc>
              <a:spcBef>
                <a:spcPct val="0"/>
              </a:spcBef>
              <a:spcAft>
                <a:spcPct val="0"/>
              </a:spcAft>
              <a:buClrTx/>
              <a:buSzTx/>
              <a:buFont typeface="WP MathA" pitchFamily="2" charset="2"/>
              <a:buChar char="C"/>
              <a:tabLst/>
            </a:pPr>
            <a:endParaRPr kumimoji="0" lang="en-US" sz="1400" b="1" i="0" u="none" strike="noStrike" cap="none" normalizeH="0" baseline="0" dirty="0" smtClean="0">
              <a:ln>
                <a:noFill/>
              </a:ln>
              <a:solidFill>
                <a:schemeClr val="tx1"/>
              </a:solidFill>
              <a:effectLst/>
              <a:latin typeface="Times New Roman" pitchFamily="18" charset="0"/>
              <a:ea typeface="Calibri" charset="0"/>
              <a:cs typeface="Times New Roman" pitchFamily="18" charset="0"/>
              <a:sym typeface="WP MathA" pitchFamily="2" charset="2"/>
            </a:endParaRPr>
          </a:p>
          <a:p>
            <a:pPr marL="0" marR="0" lvl="0" indent="0" algn="l" defTabSz="914400" rtl="0" eaLnBrk="0" fontAlgn="base" latinLnBrk="0" hangingPunct="0">
              <a:lnSpc>
                <a:spcPct val="100000"/>
              </a:lnSpc>
              <a:spcBef>
                <a:spcPct val="0"/>
              </a:spcBef>
              <a:spcAft>
                <a:spcPct val="0"/>
              </a:spcAft>
              <a:buClrTx/>
              <a:buSzTx/>
              <a:buFont typeface="WP MathA" pitchFamily="2" charset="2"/>
              <a:buChar char="C"/>
              <a:tabLst/>
            </a:pPr>
            <a:r>
              <a:rPr kumimoji="0" lang="en-US" sz="1400" b="1" i="0" u="none" strike="noStrike" cap="none" normalizeH="0" baseline="0" dirty="0" smtClean="0">
                <a:ln>
                  <a:noFill/>
                </a:ln>
                <a:solidFill>
                  <a:srgbClr val="000000"/>
                </a:solidFill>
                <a:effectLst/>
                <a:latin typeface="Times New Roman" pitchFamily="18" charset="0"/>
                <a:ea typeface="Calibri" charset="0"/>
                <a:cs typeface="Times New Roman" pitchFamily="18" charset="0"/>
              </a:rPr>
              <a:t> 	There is no clarity of opinion on how to best deal with the budget shortfall. Elected 	officials looking for guidance from the electorate will be only be viewing a muddied 	picture.</a:t>
            </a:r>
          </a:p>
          <a:p>
            <a:pPr marL="0" marR="0" lvl="0" indent="0" algn="l" defTabSz="914400" rtl="0" eaLnBrk="0" fontAlgn="base" latinLnBrk="0" hangingPunct="0">
              <a:lnSpc>
                <a:spcPct val="100000"/>
              </a:lnSpc>
              <a:spcBef>
                <a:spcPct val="0"/>
              </a:spcBef>
              <a:spcAft>
                <a:spcPct val="0"/>
              </a:spcAft>
              <a:buClrTx/>
              <a:buSzTx/>
              <a:tabLst/>
            </a:pPr>
            <a:endParaRPr kumimoji="0" lang="en-US" sz="1400" b="1" i="0" u="none" strike="noStrike" cap="none" normalizeH="0" baseline="0" dirty="0" smtClean="0">
              <a:ln>
                <a:noFill/>
              </a:ln>
              <a:solidFill>
                <a:schemeClr val="tx1"/>
              </a:solidFill>
              <a:effectLst/>
              <a:latin typeface="Times New Roman" pitchFamily="18" charset="0"/>
              <a:ea typeface="Calibri" charset="0"/>
              <a:cs typeface="Times New Roman" pitchFamily="18" charset="0"/>
              <a:sym typeface="WP MathA" pitchFamily="2" charset="2"/>
            </a:endParaRPr>
          </a:p>
          <a:p>
            <a:pPr eaLnBrk="0" hangingPunct="0"/>
            <a:r>
              <a:rPr kumimoji="0" lang="en-US" sz="1400" b="1" i="0" u="none" strike="noStrike" cap="none" normalizeH="0" baseline="0" dirty="0" smtClean="0">
                <a:ln>
                  <a:noFill/>
                </a:ln>
                <a:solidFill>
                  <a:srgbClr val="000000"/>
                </a:solidFill>
                <a:effectLst/>
                <a:latin typeface="Times New Roman" pitchFamily="18" charset="0"/>
                <a:ea typeface="Calibri" charset="0"/>
                <a:cs typeface="Times New Roman" pitchFamily="18" charset="0"/>
                <a:sym typeface="WP MathA" pitchFamily="2" charset="2"/>
              </a:rPr>
              <a:t></a:t>
            </a:r>
            <a:r>
              <a:rPr kumimoji="0" lang="en-US" sz="1400" b="1" i="0" u="none" strike="noStrike" cap="none" normalizeH="0" baseline="0" dirty="0" smtClean="0">
                <a:ln>
                  <a:noFill/>
                </a:ln>
                <a:solidFill>
                  <a:srgbClr val="000000"/>
                </a:solidFill>
                <a:effectLst/>
                <a:latin typeface="Times New Roman" pitchFamily="18" charset="0"/>
                <a:ea typeface="Calibri" charset="0"/>
                <a:cs typeface="Times New Roman" pitchFamily="18" charset="0"/>
              </a:rPr>
              <a:t>  	Tax increases are seen as harmful to jobs</a:t>
            </a:r>
            <a:r>
              <a:rPr lang="en-US" sz="1400" b="1" dirty="0" smtClean="0">
                <a:solidFill>
                  <a:srgbClr val="000000"/>
                </a:solidFill>
                <a:latin typeface="Times New Roman" pitchFamily="18" charset="0"/>
                <a:ea typeface="Calibri" charset="0"/>
                <a:cs typeface="Times New Roman" pitchFamily="18" charset="0"/>
              </a:rPr>
              <a:t>. Tax increases are seen as harmful to jobs.  </a:t>
            </a:r>
            <a:r>
              <a:rPr lang="en-US" sz="1400" b="1" dirty="0" smtClean="0">
                <a:solidFill>
                  <a:srgbClr val="000000"/>
                </a:solidFill>
                <a:latin typeface="Times New Roman" pitchFamily="18" charset="0"/>
                <a:ea typeface="Calibri" charset="0"/>
                <a:cs typeface="Times New Roman" pitchFamily="18" charset="0"/>
              </a:rPr>
              <a:t>	But</a:t>
            </a:r>
            <a:r>
              <a:rPr lang="en-US" sz="1400" b="1" dirty="0" smtClean="0">
                <a:solidFill>
                  <a:srgbClr val="000000"/>
                </a:solidFill>
                <a:latin typeface="Times New Roman" pitchFamily="18" charset="0"/>
                <a:ea typeface="Calibri" charset="0"/>
                <a:cs typeface="Times New Roman" pitchFamily="18" charset="0"/>
              </a:rPr>
              <a:t>, there is not much appetite for spending cuts either. </a:t>
            </a:r>
          </a:p>
          <a:p>
            <a:pPr eaLnBrk="0" hangingPunct="0"/>
            <a:endParaRPr kumimoji="0" lang="en-US" sz="1400" b="1" i="0" u="none" strike="noStrike" cap="none" normalizeH="0" baseline="0" dirty="0" smtClean="0">
              <a:ln>
                <a:noFill/>
              </a:ln>
              <a:solidFill>
                <a:srgbClr val="000000"/>
              </a:solidFill>
              <a:effectLst/>
              <a:latin typeface="Times New Roman" pitchFamily="18" charset="0"/>
              <a:ea typeface="Calibri" charset="0"/>
              <a:cs typeface="Times New Roman" pitchFamily="18" charset="0"/>
              <a:sym typeface="WP MathA" pitchFamily="2" charset="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533400"/>
            <a:ext cx="9144000" cy="3810000"/>
          </a:xfrm>
          <a:prstGeom prst="rect">
            <a:avLst/>
          </a:prstGeom>
          <a:solidFill>
            <a:schemeClr val="bg1"/>
          </a:solidFill>
          <a:ln w="9525">
            <a:noFill/>
            <a:miter lim="800000"/>
            <a:headEnd/>
            <a:tailEnd/>
          </a:ln>
        </p:spPr>
        <p:txBody>
          <a:bodyPr wrap="none" anchor="ctr"/>
          <a:lstStyle/>
          <a:p>
            <a:endParaRPr lang="en-US" dirty="0"/>
          </a:p>
        </p:txBody>
      </p:sp>
      <p:pic>
        <p:nvPicPr>
          <p:cNvPr id="1442819" name="Picture 3" descr="POSnewlogo"/>
          <p:cNvPicPr>
            <a:picLocks noChangeAspect="1" noChangeArrowheads="1"/>
          </p:cNvPicPr>
          <p:nvPr/>
        </p:nvPicPr>
        <p:blipFill>
          <a:blip r:embed="rId2" cstate="print"/>
          <a:srcRect/>
          <a:stretch>
            <a:fillRect/>
          </a:stretch>
        </p:blipFill>
        <p:spPr bwMode="auto">
          <a:xfrm>
            <a:off x="304800" y="4511675"/>
            <a:ext cx="3124200" cy="2009775"/>
          </a:xfrm>
          <a:prstGeom prst="rect">
            <a:avLst/>
          </a:prstGeom>
          <a:noFill/>
          <a:ln w="76200">
            <a:solidFill>
              <a:schemeClr val="bg1"/>
            </a:solidFill>
            <a:miter lim="800000"/>
            <a:headEnd/>
            <a:tailEnd/>
          </a:ln>
          <a:effectLst>
            <a:outerShdw dist="35921" dir="2700000" algn="ctr" rotWithShape="0">
              <a:schemeClr val="tx1"/>
            </a:outerShdw>
          </a:effectLst>
        </p:spPr>
      </p:pic>
      <p:sp>
        <p:nvSpPr>
          <p:cNvPr id="43012" name="Text Box 4"/>
          <p:cNvSpPr txBox="1">
            <a:spLocks noChangeArrowheads="1"/>
          </p:cNvSpPr>
          <p:nvPr/>
        </p:nvSpPr>
        <p:spPr bwMode="auto">
          <a:xfrm>
            <a:off x="76200" y="730250"/>
            <a:ext cx="8839200" cy="793750"/>
          </a:xfrm>
          <a:prstGeom prst="rect">
            <a:avLst/>
          </a:prstGeom>
          <a:noFill/>
          <a:ln w="9525">
            <a:noFill/>
            <a:miter lim="800000"/>
            <a:headEnd/>
            <a:tailEnd/>
          </a:ln>
        </p:spPr>
        <p:txBody>
          <a:bodyPr>
            <a:spAutoFit/>
          </a:bodyPr>
          <a:lstStyle/>
          <a:p>
            <a:pPr algn="ctr" eaLnBrk="0" hangingPunct="0">
              <a:spcBef>
                <a:spcPct val="50000"/>
              </a:spcBef>
            </a:pPr>
            <a:r>
              <a:rPr lang="en-US" sz="2300" b="1" dirty="0">
                <a:solidFill>
                  <a:srgbClr val="012E58"/>
                </a:solidFill>
                <a:latin typeface="Times New Roman" pitchFamily="18" charset="0"/>
              </a:rPr>
              <a:t>For more information about this presentation or about </a:t>
            </a:r>
            <a:br>
              <a:rPr lang="en-US" sz="2300" b="1" dirty="0">
                <a:solidFill>
                  <a:srgbClr val="012E58"/>
                </a:solidFill>
                <a:latin typeface="Times New Roman" pitchFamily="18" charset="0"/>
              </a:rPr>
            </a:br>
            <a:r>
              <a:rPr lang="en-US" sz="2300" b="1" dirty="0">
                <a:solidFill>
                  <a:srgbClr val="012E58"/>
                </a:solidFill>
                <a:latin typeface="Times New Roman" pitchFamily="18" charset="0"/>
              </a:rPr>
              <a:t>Public Opinion Strategies, please give us a call.</a:t>
            </a:r>
          </a:p>
        </p:txBody>
      </p:sp>
      <p:sp>
        <p:nvSpPr>
          <p:cNvPr id="43013" name="Text Box 5"/>
          <p:cNvSpPr txBox="1">
            <a:spLocks noChangeArrowheads="1"/>
          </p:cNvSpPr>
          <p:nvPr/>
        </p:nvSpPr>
        <p:spPr bwMode="auto">
          <a:xfrm>
            <a:off x="2590800" y="5257800"/>
            <a:ext cx="6400800" cy="1370013"/>
          </a:xfrm>
          <a:prstGeom prst="rect">
            <a:avLst/>
          </a:prstGeom>
          <a:noFill/>
          <a:ln w="9525">
            <a:noFill/>
            <a:miter lim="800000"/>
            <a:headEnd/>
            <a:tailEnd/>
          </a:ln>
        </p:spPr>
        <p:txBody>
          <a:bodyPr>
            <a:spAutoFit/>
          </a:bodyPr>
          <a:lstStyle/>
          <a:p>
            <a:pPr algn="r">
              <a:lnSpc>
                <a:spcPct val="50000"/>
              </a:lnSpc>
              <a:spcBef>
                <a:spcPct val="50000"/>
              </a:spcBef>
            </a:pPr>
            <a:r>
              <a:rPr lang="en-US" sz="2400" b="1" dirty="0">
                <a:solidFill>
                  <a:schemeClr val="bg1"/>
                </a:solidFill>
                <a:latin typeface="Times New Roman" pitchFamily="18" charset="0"/>
              </a:rPr>
              <a:t>214 N. Fayette St.</a:t>
            </a:r>
          </a:p>
          <a:p>
            <a:pPr algn="r">
              <a:lnSpc>
                <a:spcPct val="50000"/>
              </a:lnSpc>
              <a:spcBef>
                <a:spcPct val="50000"/>
              </a:spcBef>
            </a:pPr>
            <a:r>
              <a:rPr lang="en-US" sz="2400" b="1" dirty="0">
                <a:solidFill>
                  <a:schemeClr val="bg1"/>
                </a:solidFill>
                <a:latin typeface="Times New Roman" pitchFamily="18" charset="0"/>
              </a:rPr>
              <a:t>Alexandria, Virginia 22314</a:t>
            </a:r>
          </a:p>
          <a:p>
            <a:pPr algn="r" eaLnBrk="0" hangingPunct="0">
              <a:lnSpc>
                <a:spcPct val="50000"/>
              </a:lnSpc>
              <a:spcBef>
                <a:spcPct val="50000"/>
              </a:spcBef>
            </a:pPr>
            <a:r>
              <a:rPr lang="en-US" sz="2400" b="1" dirty="0">
                <a:solidFill>
                  <a:schemeClr val="bg1"/>
                </a:solidFill>
                <a:latin typeface="Times New Roman" pitchFamily="18" charset="0"/>
              </a:rPr>
              <a:t>(703) 836-7655 - Phone     </a:t>
            </a:r>
          </a:p>
          <a:p>
            <a:pPr algn="r" eaLnBrk="0" hangingPunct="0">
              <a:lnSpc>
                <a:spcPct val="50000"/>
              </a:lnSpc>
              <a:spcBef>
                <a:spcPct val="50000"/>
              </a:spcBef>
            </a:pPr>
            <a:r>
              <a:rPr lang="en-US" sz="2400" b="1" dirty="0">
                <a:solidFill>
                  <a:schemeClr val="bg1"/>
                </a:solidFill>
                <a:latin typeface="Times New Roman" pitchFamily="18" charset="0"/>
              </a:rPr>
              <a:t>(703) 836-8117 - Fax</a:t>
            </a:r>
          </a:p>
        </p:txBody>
      </p:sp>
      <p:sp>
        <p:nvSpPr>
          <p:cNvPr id="43014" name="Text Box 6"/>
          <p:cNvSpPr txBox="1">
            <a:spLocks noChangeArrowheads="1"/>
          </p:cNvSpPr>
          <p:nvPr/>
        </p:nvSpPr>
        <p:spPr bwMode="auto">
          <a:xfrm>
            <a:off x="3657600" y="4419600"/>
            <a:ext cx="5257800" cy="519113"/>
          </a:xfrm>
          <a:prstGeom prst="rect">
            <a:avLst/>
          </a:prstGeom>
          <a:noFill/>
          <a:ln w="9525">
            <a:noFill/>
            <a:miter lim="800000"/>
            <a:headEnd/>
            <a:tailEnd/>
          </a:ln>
        </p:spPr>
        <p:txBody>
          <a:bodyPr>
            <a:spAutoFit/>
          </a:bodyPr>
          <a:lstStyle/>
          <a:p>
            <a:pPr algn="r" eaLnBrk="0" hangingPunct="0">
              <a:spcBef>
                <a:spcPct val="50000"/>
              </a:spcBef>
            </a:pPr>
            <a:r>
              <a:rPr lang="en-US" sz="2800" b="1" i="1" dirty="0">
                <a:solidFill>
                  <a:schemeClr val="bg1"/>
                </a:solidFill>
                <a:latin typeface="Times New Roman" pitchFamily="18" charset="0"/>
              </a:rPr>
              <a:t>Turning Questions Into Answers</a:t>
            </a:r>
          </a:p>
        </p:txBody>
      </p:sp>
      <p:sp>
        <p:nvSpPr>
          <p:cNvPr id="43015" name="Rectangle 11"/>
          <p:cNvSpPr>
            <a:spLocks noChangeArrowheads="1"/>
          </p:cNvSpPr>
          <p:nvPr/>
        </p:nvSpPr>
        <p:spPr bwMode="auto">
          <a:xfrm>
            <a:off x="0" y="457200"/>
            <a:ext cx="9144000" cy="152400"/>
          </a:xfrm>
          <a:prstGeom prst="rect">
            <a:avLst/>
          </a:prstGeom>
          <a:solidFill>
            <a:srgbClr val="249DF9"/>
          </a:solidFill>
          <a:ln w="9525">
            <a:noFill/>
            <a:miter lim="800000"/>
            <a:headEnd/>
            <a:tailEnd/>
          </a:ln>
        </p:spPr>
        <p:txBody>
          <a:bodyPr wrap="none" anchor="ctr"/>
          <a:lstStyle/>
          <a:p>
            <a:endParaRPr lang="en-US" dirty="0"/>
          </a:p>
        </p:txBody>
      </p:sp>
      <p:sp>
        <p:nvSpPr>
          <p:cNvPr id="43016" name="Rectangle 12"/>
          <p:cNvSpPr>
            <a:spLocks noChangeArrowheads="1"/>
          </p:cNvSpPr>
          <p:nvPr/>
        </p:nvSpPr>
        <p:spPr bwMode="auto">
          <a:xfrm>
            <a:off x="0" y="4191000"/>
            <a:ext cx="9144000" cy="152400"/>
          </a:xfrm>
          <a:prstGeom prst="rect">
            <a:avLst/>
          </a:prstGeom>
          <a:solidFill>
            <a:srgbClr val="249DF9"/>
          </a:solidFill>
          <a:ln w="9525">
            <a:noFill/>
            <a:miter lim="800000"/>
            <a:headEnd/>
            <a:tailEnd/>
          </a:ln>
        </p:spPr>
        <p:txBody>
          <a:bodyPr wrap="none" anchor="ctr"/>
          <a:lstStyle/>
          <a:p>
            <a:endParaRPr lang="en-US" dirty="0"/>
          </a:p>
        </p:txBody>
      </p:sp>
      <p:sp>
        <p:nvSpPr>
          <p:cNvPr id="43017" name="WordArt 14"/>
          <p:cNvSpPr>
            <a:spLocks noChangeArrowheads="1" noChangeShapeType="1" noTextEdit="1"/>
          </p:cNvSpPr>
          <p:nvPr/>
        </p:nvSpPr>
        <p:spPr bwMode="auto">
          <a:xfrm>
            <a:off x="2368550" y="2971800"/>
            <a:ext cx="4413250" cy="914400"/>
          </a:xfrm>
          <a:prstGeom prst="rect">
            <a:avLst/>
          </a:prstGeom>
        </p:spPr>
        <p:txBody>
          <a:bodyPr wrap="none" fromWordArt="1">
            <a:prstTxWarp prst="textPlain">
              <a:avLst>
                <a:gd name="adj" fmla="val 50000"/>
              </a:avLst>
            </a:prstTxWarp>
          </a:bodyPr>
          <a:lstStyle/>
          <a:p>
            <a:pPr algn="ctr"/>
            <a:r>
              <a:rPr lang="en-US" sz="3600" b="1" kern="10" dirty="0">
                <a:ln w="635">
                  <a:solidFill>
                    <a:srgbClr val="190049"/>
                  </a:solidFill>
                  <a:round/>
                  <a:headEnd/>
                  <a:tailEnd/>
                </a:ln>
                <a:solidFill>
                  <a:srgbClr val="249DF9"/>
                </a:solidFill>
                <a:effectLst>
                  <a:outerShdw dist="35921" dir="2700000" algn="ctr" rotWithShape="0">
                    <a:schemeClr val="tx1"/>
                  </a:outerShdw>
                </a:effectLst>
                <a:latin typeface="Times New Roman"/>
                <a:cs typeface="Times New Roman"/>
              </a:rPr>
              <a:t>glen@pos.org</a:t>
            </a:r>
          </a:p>
        </p:txBody>
      </p:sp>
      <p:sp>
        <p:nvSpPr>
          <p:cNvPr id="43018" name="WordArt 15"/>
          <p:cNvSpPr>
            <a:spLocks noChangeArrowheads="1" noChangeShapeType="1" noTextEdit="1"/>
          </p:cNvSpPr>
          <p:nvPr/>
        </p:nvSpPr>
        <p:spPr bwMode="auto">
          <a:xfrm>
            <a:off x="2209800" y="1905000"/>
            <a:ext cx="4714875" cy="1143000"/>
          </a:xfrm>
          <a:prstGeom prst="rect">
            <a:avLst/>
          </a:prstGeom>
        </p:spPr>
        <p:txBody>
          <a:bodyPr wrap="none" fromWordArt="1">
            <a:prstTxWarp prst="textPlain">
              <a:avLst>
                <a:gd name="adj" fmla="val 50000"/>
              </a:avLst>
            </a:prstTxWarp>
          </a:bodyPr>
          <a:lstStyle/>
          <a:p>
            <a:pPr algn="ctr"/>
            <a:r>
              <a:rPr lang="en-US" sz="3600" b="1" kern="10" dirty="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rPr>
              <a:t>Glen Bolger</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8" name="Rectangle 399"/>
          <p:cNvSpPr>
            <a:spLocks noChangeArrowheads="1"/>
          </p:cNvSpPr>
          <p:nvPr/>
        </p:nvSpPr>
        <p:spPr bwMode="auto">
          <a:xfrm>
            <a:off x="5259388" y="6059488"/>
            <a:ext cx="2500312" cy="238125"/>
          </a:xfrm>
          <a:prstGeom prst="rect">
            <a:avLst/>
          </a:prstGeom>
          <a:solidFill>
            <a:srgbClr val="FFFFFF"/>
          </a:solidFill>
          <a:ln w="9525">
            <a:noFill/>
            <a:miter lim="800000"/>
            <a:headEnd/>
            <a:tailEnd/>
          </a:ln>
        </p:spPr>
        <p:txBody>
          <a:bodyPr/>
          <a:lstStyle/>
          <a:p>
            <a:endParaRPr lang="en-US" dirty="0"/>
          </a:p>
        </p:txBody>
      </p:sp>
      <p:graphicFrame>
        <p:nvGraphicFramePr>
          <p:cNvPr id="146" name="Chart 145"/>
          <p:cNvGraphicFramePr/>
          <p:nvPr/>
        </p:nvGraphicFramePr>
        <p:xfrm>
          <a:off x="3886200" y="2514600"/>
          <a:ext cx="52578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7" name="Chart 146"/>
          <p:cNvGraphicFramePr/>
          <p:nvPr/>
        </p:nvGraphicFramePr>
        <p:xfrm>
          <a:off x="0" y="2590800"/>
          <a:ext cx="48006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48" name="TextBox 147"/>
          <p:cNvSpPr txBox="1"/>
          <p:nvPr/>
        </p:nvSpPr>
        <p:spPr>
          <a:xfrm>
            <a:off x="0" y="1371600"/>
            <a:ext cx="9144000" cy="584775"/>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“And, if the election for state legislature in your district were being held today, for whom would you vote...the Republican candidate....OR....the Democratic candidate ...for state legislature from this district?”</a:t>
            </a:r>
            <a:endParaRPr lang="en-US" sz="1600" b="1" i="1" dirty="0">
              <a:latin typeface="Times New Roman" pitchFamily="18" charset="0"/>
              <a:cs typeface="Times New Roman" pitchFamily="18" charset="0"/>
            </a:endParaRPr>
          </a:p>
        </p:txBody>
      </p:sp>
      <p:sp>
        <p:nvSpPr>
          <p:cNvPr id="149" name="TextBox 148"/>
          <p:cNvSpPr txBox="1"/>
          <p:nvPr/>
        </p:nvSpPr>
        <p:spPr>
          <a:xfrm>
            <a:off x="0" y="15240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The GOP leads</a:t>
            </a:r>
            <a:r>
              <a:rPr lang="en-US"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the generic ballot </a:t>
            </a:r>
            <a:r>
              <a:rPr lang="en-US" sz="2800" b="1" dirty="0" smtClean="0">
                <a:latin typeface="Times New Roman" pitchFamily="18" charset="0"/>
                <a:cs typeface="Times New Roman" pitchFamily="18" charset="0"/>
              </a:rPr>
              <a:t>among </a:t>
            </a:r>
            <a:r>
              <a:rPr lang="en-US" sz="2800" b="1" dirty="0" smtClean="0">
                <a:latin typeface="Times New Roman" pitchFamily="18" charset="0"/>
                <a:cs typeface="Times New Roman" pitchFamily="18" charset="0"/>
              </a:rPr>
              <a:t>all gender/age </a:t>
            </a:r>
            <a:r>
              <a:rPr lang="en-US" sz="2800" b="1" dirty="0" smtClean="0">
                <a:latin typeface="Times New Roman" pitchFamily="18" charset="0"/>
                <a:cs typeface="Times New Roman" pitchFamily="18" charset="0"/>
              </a:rPr>
              <a:t>groups except </a:t>
            </a:r>
            <a:r>
              <a:rPr lang="en-US" sz="2800" b="1" dirty="0" smtClean="0">
                <a:latin typeface="Times New Roman" pitchFamily="18" charset="0"/>
                <a:cs typeface="Times New Roman" pitchFamily="18" charset="0"/>
              </a:rPr>
              <a:t>younger women, but many are undecided. </a:t>
            </a:r>
            <a:endParaRPr lang="en-US" sz="2800" b="1" dirty="0">
              <a:latin typeface="Times New Roman" pitchFamily="18" charset="0"/>
              <a:cs typeface="Times New Roman" pitchFamily="18" charset="0"/>
            </a:endParaRPr>
          </a:p>
        </p:txBody>
      </p:sp>
      <p:cxnSp>
        <p:nvCxnSpPr>
          <p:cNvPr id="8" name="Straight Connector 7"/>
          <p:cNvCxnSpPr/>
          <p:nvPr/>
        </p:nvCxnSpPr>
        <p:spPr>
          <a:xfrm>
            <a:off x="3886200" y="2895600"/>
            <a:ext cx="0" cy="3429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077200" y="2895600"/>
            <a:ext cx="0" cy="3200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38600" y="2514600"/>
            <a:ext cx="762000" cy="307777"/>
          </a:xfrm>
          <a:prstGeom prst="rect">
            <a:avLst/>
          </a:prstGeom>
          <a:noFill/>
        </p:spPr>
        <p:txBody>
          <a:bodyPr wrap="square" rtlCol="0">
            <a:spAutoFit/>
          </a:bodyPr>
          <a:lstStyle/>
          <a:p>
            <a:pPr algn="ctr"/>
            <a:r>
              <a:rPr lang="en-US" sz="1400" b="1" u="sng" dirty="0" smtClean="0">
                <a:solidFill>
                  <a:srgbClr val="0000FF"/>
                </a:solidFill>
                <a:latin typeface="Times New Roman" pitchFamily="18" charset="0"/>
                <a:cs typeface="Times New Roman" pitchFamily="18" charset="0"/>
              </a:rPr>
              <a:t>+19%</a:t>
            </a:r>
            <a:endParaRPr lang="en-US" sz="1400" b="1" u="sng" dirty="0">
              <a:solidFill>
                <a:srgbClr val="0000FF"/>
              </a:solidFill>
              <a:latin typeface="Times New Roman" pitchFamily="18" charset="0"/>
              <a:cs typeface="Times New Roman" pitchFamily="18" charset="0"/>
            </a:endParaRPr>
          </a:p>
        </p:txBody>
      </p:sp>
      <p:sp>
        <p:nvSpPr>
          <p:cNvPr id="14" name="TextBox 13"/>
          <p:cNvSpPr txBox="1"/>
          <p:nvPr/>
        </p:nvSpPr>
        <p:spPr>
          <a:xfrm>
            <a:off x="5105400" y="2514600"/>
            <a:ext cx="762000" cy="307777"/>
          </a:xfrm>
          <a:prstGeom prst="rect">
            <a:avLst/>
          </a:prstGeom>
          <a:noFill/>
        </p:spPr>
        <p:txBody>
          <a:bodyPr wrap="square" rtlCol="0">
            <a:spAutoFit/>
          </a:bodyPr>
          <a:lstStyle/>
          <a:p>
            <a:pPr algn="ctr"/>
            <a:r>
              <a:rPr lang="en-US" sz="1400" b="1" u="sng" dirty="0" smtClean="0">
                <a:solidFill>
                  <a:srgbClr val="0000FF"/>
                </a:solidFill>
                <a:latin typeface="Times New Roman" pitchFamily="18" charset="0"/>
                <a:cs typeface="Times New Roman" pitchFamily="18" charset="0"/>
              </a:rPr>
              <a:t>+19%</a:t>
            </a:r>
            <a:endParaRPr lang="en-US" sz="1400" b="1" u="sng" dirty="0">
              <a:solidFill>
                <a:srgbClr val="0000FF"/>
              </a:solidFill>
              <a:latin typeface="Times New Roman" pitchFamily="18" charset="0"/>
              <a:cs typeface="Times New Roman" pitchFamily="18" charset="0"/>
            </a:endParaRPr>
          </a:p>
        </p:txBody>
      </p:sp>
      <p:sp>
        <p:nvSpPr>
          <p:cNvPr id="15" name="TextBox 14"/>
          <p:cNvSpPr txBox="1"/>
          <p:nvPr/>
        </p:nvSpPr>
        <p:spPr>
          <a:xfrm>
            <a:off x="6096000" y="2514600"/>
            <a:ext cx="762000" cy="307777"/>
          </a:xfrm>
          <a:prstGeom prst="rect">
            <a:avLst/>
          </a:prstGeom>
          <a:noFill/>
        </p:spPr>
        <p:txBody>
          <a:bodyPr wrap="square" rtlCol="0">
            <a:spAutoFit/>
          </a:bodyPr>
          <a:lstStyle/>
          <a:p>
            <a:pPr algn="ctr"/>
            <a:r>
              <a:rPr lang="en-US" sz="1400" b="1" u="sng" dirty="0" smtClean="0">
                <a:solidFill>
                  <a:srgbClr val="FF0000"/>
                </a:solidFill>
                <a:latin typeface="Times New Roman" pitchFamily="18" charset="0"/>
                <a:cs typeface="Times New Roman" pitchFamily="18" charset="0"/>
              </a:rPr>
              <a:t>-9%</a:t>
            </a:r>
            <a:endParaRPr lang="en-US" sz="1400" b="1" u="sng" dirty="0">
              <a:solidFill>
                <a:srgbClr val="FF0000"/>
              </a:solidFill>
              <a:latin typeface="Times New Roman" pitchFamily="18" charset="0"/>
              <a:cs typeface="Times New Roman" pitchFamily="18" charset="0"/>
            </a:endParaRPr>
          </a:p>
        </p:txBody>
      </p:sp>
      <p:sp>
        <p:nvSpPr>
          <p:cNvPr id="16" name="TextBox 15"/>
          <p:cNvSpPr txBox="1"/>
          <p:nvPr/>
        </p:nvSpPr>
        <p:spPr>
          <a:xfrm>
            <a:off x="7162800" y="2514600"/>
            <a:ext cx="762000" cy="307777"/>
          </a:xfrm>
          <a:prstGeom prst="rect">
            <a:avLst/>
          </a:prstGeom>
          <a:noFill/>
        </p:spPr>
        <p:txBody>
          <a:bodyPr wrap="square" rtlCol="0">
            <a:spAutoFit/>
          </a:bodyPr>
          <a:lstStyle/>
          <a:p>
            <a:pPr algn="ctr"/>
            <a:r>
              <a:rPr lang="en-US" sz="1400" b="1" u="sng" dirty="0" smtClean="0">
                <a:solidFill>
                  <a:srgbClr val="0000FF"/>
                </a:solidFill>
                <a:latin typeface="Times New Roman" pitchFamily="18" charset="0"/>
                <a:cs typeface="Times New Roman" pitchFamily="18" charset="0"/>
              </a:rPr>
              <a:t>+2%</a:t>
            </a:r>
            <a:endParaRPr lang="en-US" sz="1400" b="1" u="sng" dirty="0">
              <a:solidFill>
                <a:srgbClr val="0000FF"/>
              </a:solidFill>
              <a:latin typeface="Times New Roman" pitchFamily="18" charset="0"/>
              <a:cs typeface="Times New Roman" pitchFamily="18" charset="0"/>
            </a:endParaRPr>
          </a:p>
        </p:txBody>
      </p:sp>
      <p:sp>
        <p:nvSpPr>
          <p:cNvPr id="17" name="TextBox 16"/>
          <p:cNvSpPr txBox="1"/>
          <p:nvPr/>
        </p:nvSpPr>
        <p:spPr>
          <a:xfrm>
            <a:off x="8229600" y="2514600"/>
            <a:ext cx="762000" cy="307777"/>
          </a:xfrm>
          <a:prstGeom prst="rect">
            <a:avLst/>
          </a:prstGeom>
          <a:noFill/>
        </p:spPr>
        <p:txBody>
          <a:bodyPr wrap="square" rtlCol="0">
            <a:spAutoFit/>
          </a:bodyPr>
          <a:lstStyle/>
          <a:p>
            <a:pPr algn="ctr"/>
            <a:r>
              <a:rPr lang="en-US" sz="1400" b="1" u="sng" dirty="0" smtClean="0">
                <a:solidFill>
                  <a:srgbClr val="0000FF"/>
                </a:solidFill>
                <a:latin typeface="Times New Roman" pitchFamily="18" charset="0"/>
                <a:cs typeface="Times New Roman" pitchFamily="18" charset="0"/>
              </a:rPr>
              <a:t>+2%</a:t>
            </a:r>
            <a:endParaRPr lang="en-US" sz="1400" b="1" u="sng" dirty="0">
              <a:solidFill>
                <a:srgbClr val="0000FF"/>
              </a:solidFill>
              <a:latin typeface="Times New Roman" pitchFamily="18" charset="0"/>
              <a:cs typeface="Times New Roman" pitchFamily="18" charset="0"/>
            </a:endParaRPr>
          </a:p>
        </p:txBody>
      </p:sp>
      <p:sp>
        <p:nvSpPr>
          <p:cNvPr id="18" name="TextBox 17"/>
          <p:cNvSpPr txBox="1"/>
          <p:nvPr/>
        </p:nvSpPr>
        <p:spPr>
          <a:xfrm>
            <a:off x="838200" y="2057400"/>
            <a:ext cx="23622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Overall</a:t>
            </a:r>
            <a:endParaRPr lang="en-US" b="1" i="1" dirty="0">
              <a:latin typeface="Times New Roman" pitchFamily="18" charset="0"/>
              <a:cs typeface="Times New Roman" pitchFamily="18" charset="0"/>
            </a:endParaRPr>
          </a:p>
        </p:txBody>
      </p:sp>
      <p:sp>
        <p:nvSpPr>
          <p:cNvPr id="19" name="TextBox 18"/>
          <p:cNvSpPr txBox="1"/>
          <p:nvPr/>
        </p:nvSpPr>
        <p:spPr>
          <a:xfrm>
            <a:off x="5181600" y="2057400"/>
            <a:ext cx="25908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By Gender/Age + Seniors</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3276600" y="2133600"/>
            <a:ext cx="5257800" cy="24384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rPr>
              <a:t>Name ID</a:t>
            </a:r>
          </a:p>
          <a:p>
            <a:pPr algn="ctr"/>
            <a:r>
              <a:rPr lang="en-US" sz="3600" b="1" kern="10" dirty="0" smtClean="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rPr>
              <a:t>&amp; Images</a:t>
            </a:r>
            <a:endParaRPr lang="en-US" sz="3600" b="1" kern="10" dirty="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1676400"/>
          <a:ext cx="9144000" cy="4902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1676400"/>
            <a:ext cx="9144000" cy="338554"/>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Governor Candidates Name ID/Image Ranked by % Favorable</a:t>
            </a:r>
            <a:endParaRPr lang="en-US" sz="1600" b="1" i="1" dirty="0">
              <a:latin typeface="Times New Roman" pitchFamily="18" charset="0"/>
              <a:cs typeface="Times New Roman" pitchFamily="18" charset="0"/>
            </a:endParaRPr>
          </a:p>
        </p:txBody>
      </p:sp>
      <p:sp>
        <p:nvSpPr>
          <p:cNvPr id="4" name="TextBox 3"/>
          <p:cNvSpPr txBox="1"/>
          <p:nvPr/>
        </p:nvSpPr>
        <p:spPr>
          <a:xfrm>
            <a:off x="0" y="15240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Both Jim Gibbons’ and Rory Reid’s images are upside down. Brian Sandoval’s image is solid.</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1676400"/>
          <a:ext cx="9144000" cy="4902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1676400"/>
            <a:ext cx="9144000" cy="338554"/>
          </a:xfrm>
          <a:prstGeom prst="rect">
            <a:avLst/>
          </a:prstGeom>
          <a:noFill/>
        </p:spPr>
        <p:txBody>
          <a:bodyPr wrap="square" rtlCol="0">
            <a:spAutoFit/>
          </a:bodyPr>
          <a:lstStyle/>
          <a:p>
            <a:pPr algn="ctr"/>
            <a:r>
              <a:rPr lang="en-US" sz="1600" b="1" i="1" dirty="0" smtClean="0">
                <a:latin typeface="Times New Roman" pitchFamily="18" charset="0"/>
                <a:cs typeface="Times New Roman" pitchFamily="18" charset="0"/>
              </a:rPr>
              <a:t>US Senate Candidates Name ID/Image Ranked by % Favorable</a:t>
            </a:r>
            <a:endParaRPr lang="en-US" sz="1600" b="1" i="1" dirty="0">
              <a:latin typeface="Times New Roman" pitchFamily="18" charset="0"/>
              <a:cs typeface="Times New Roman" pitchFamily="18" charset="0"/>
            </a:endParaRPr>
          </a:p>
        </p:txBody>
      </p:sp>
      <p:sp>
        <p:nvSpPr>
          <p:cNvPr id="4" name="TextBox 3"/>
          <p:cNvSpPr txBox="1"/>
          <p:nvPr/>
        </p:nvSpPr>
        <p:spPr>
          <a:xfrm>
            <a:off x="762000" y="152400"/>
            <a:ext cx="75438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The early ads did not help. Senator Reid’s image is terrible.</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2895600" y="1676400"/>
            <a:ext cx="6019800" cy="28956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rPr>
              <a:t>Re-Elect &amp;</a:t>
            </a:r>
          </a:p>
          <a:p>
            <a:pPr algn="ctr"/>
            <a:r>
              <a:rPr lang="en-US" sz="3600" b="1" kern="10" dirty="0" smtClean="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rPr>
              <a:t>Ballot Tests</a:t>
            </a:r>
            <a:endParaRPr lang="en-US" sz="3600" b="1" kern="10" dirty="0">
              <a:ln w="9525">
                <a:solidFill>
                  <a:srgbClr val="190049"/>
                </a:solidFill>
                <a:round/>
                <a:headEnd/>
                <a:tailEnd/>
              </a:ln>
              <a:solidFill>
                <a:srgbClr val="249DF9"/>
              </a:solidFill>
              <a:effectLst>
                <a:outerShdw dist="35921" dir="2700000" algn="ctr" rotWithShape="0">
                  <a:schemeClr val="tx1"/>
                </a:outerShdw>
              </a:effectLst>
              <a:latin typeface="Times New Roman"/>
              <a:cs typeface="Times New Roman"/>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11077</TotalTime>
  <Words>2902</Words>
  <Application>Microsoft Office PowerPoint</Application>
  <PresentationFormat>On-screen Show (4:3)</PresentationFormat>
  <Paragraphs>465</Paragraphs>
  <Slides>42</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42</vt:i4>
      </vt:variant>
    </vt:vector>
  </HeadingPairs>
  <TitlesOfParts>
    <vt:vector size="50" baseType="lpstr">
      <vt:lpstr>Arial</vt:lpstr>
      <vt:lpstr>Times New Roman</vt:lpstr>
      <vt:lpstr>Calibri</vt:lpstr>
      <vt:lpstr>WP MathA</vt:lpstr>
      <vt:lpstr>Impact</vt:lpstr>
      <vt:lpstr>Custom Design</vt:lpstr>
      <vt:lpstr>2_Custom Design</vt:lpstr>
      <vt:lpstr>1_Custom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Public Opinion Strategies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Hamilton</dc:creator>
  <cp:lastModifiedBy>Public Opinion Strategies</cp:lastModifiedBy>
  <cp:revision>477</cp:revision>
  <dcterms:created xsi:type="dcterms:W3CDTF">2003-09-08T13:22:07Z</dcterms:created>
  <dcterms:modified xsi:type="dcterms:W3CDTF">2010-02-19T22:55:44Z</dcterms:modified>
</cp:coreProperties>
</file>